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280.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7"/>
  </p:notesMasterIdLst>
  <p:handoutMasterIdLst>
    <p:handoutMasterId r:id="rId408"/>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340" r:id="rId32"/>
    <p:sldId id="980" r:id="rId33"/>
    <p:sldId id="1032" r:id="rId34"/>
    <p:sldId id="998" r:id="rId35"/>
    <p:sldId id="999" r:id="rId36"/>
    <p:sldId id="1000" r:id="rId37"/>
    <p:sldId id="1001" r:id="rId38"/>
    <p:sldId id="360" r:id="rId39"/>
    <p:sldId id="480" r:id="rId40"/>
    <p:sldId id="341" r:id="rId41"/>
    <p:sldId id="1021" r:id="rId42"/>
    <p:sldId id="1002" r:id="rId43"/>
    <p:sldId id="1004" r:id="rId44"/>
    <p:sldId id="1005" r:id="rId45"/>
    <p:sldId id="1022" r:id="rId46"/>
    <p:sldId id="528" r:id="rId47"/>
    <p:sldId id="529" r:id="rId48"/>
    <p:sldId id="530" r:id="rId49"/>
    <p:sldId id="342" r:id="rId50"/>
    <p:sldId id="871" r:id="rId51"/>
    <p:sldId id="870" r:id="rId52"/>
    <p:sldId id="872" r:id="rId53"/>
    <p:sldId id="873" r:id="rId54"/>
    <p:sldId id="874" r:id="rId55"/>
    <p:sldId id="878" r:id="rId56"/>
    <p:sldId id="1025" r:id="rId57"/>
    <p:sldId id="879" r:id="rId58"/>
    <p:sldId id="930" r:id="rId59"/>
    <p:sldId id="754" r:id="rId60"/>
    <p:sldId id="491" r:id="rId61"/>
    <p:sldId id="969" r:id="rId62"/>
    <p:sldId id="953" r:id="rId63"/>
    <p:sldId id="877" r:id="rId64"/>
    <p:sldId id="492" r:id="rId65"/>
    <p:sldId id="1033" r:id="rId66"/>
    <p:sldId id="1056" r:id="rId67"/>
    <p:sldId id="573" r:id="rId68"/>
    <p:sldId id="575" r:id="rId69"/>
    <p:sldId id="576" r:id="rId70"/>
    <p:sldId id="574" r:id="rId71"/>
    <p:sldId id="577" r:id="rId72"/>
    <p:sldId id="578" r:id="rId73"/>
    <p:sldId id="580" r:id="rId74"/>
    <p:sldId id="581" r:id="rId75"/>
    <p:sldId id="583" r:id="rId76"/>
    <p:sldId id="594" r:id="rId77"/>
    <p:sldId id="582" r:id="rId78"/>
    <p:sldId id="595" r:id="rId79"/>
    <p:sldId id="591" r:id="rId80"/>
    <p:sldId id="592" r:id="rId81"/>
    <p:sldId id="596" r:id="rId82"/>
    <p:sldId id="593" r:id="rId83"/>
    <p:sldId id="586" r:id="rId84"/>
    <p:sldId id="587" r:id="rId85"/>
    <p:sldId id="598" r:id="rId86"/>
    <p:sldId id="597" r:id="rId87"/>
    <p:sldId id="600" r:id="rId88"/>
    <p:sldId id="601" r:id="rId89"/>
    <p:sldId id="584" r:id="rId90"/>
    <p:sldId id="585" r:id="rId91"/>
    <p:sldId id="599" r:id="rId92"/>
    <p:sldId id="588" r:id="rId93"/>
    <p:sldId id="589" r:id="rId94"/>
    <p:sldId id="590" r:id="rId95"/>
    <p:sldId id="602" r:id="rId96"/>
    <p:sldId id="603" r:id="rId97"/>
    <p:sldId id="604" r:id="rId98"/>
    <p:sldId id="605" r:id="rId99"/>
    <p:sldId id="606" r:id="rId100"/>
    <p:sldId id="607" r:id="rId101"/>
    <p:sldId id="608" r:id="rId102"/>
    <p:sldId id="609" r:id="rId103"/>
    <p:sldId id="610" r:id="rId104"/>
    <p:sldId id="611" r:id="rId105"/>
    <p:sldId id="612" r:id="rId106"/>
    <p:sldId id="613" r:id="rId107"/>
    <p:sldId id="614" r:id="rId108"/>
    <p:sldId id="615" r:id="rId109"/>
    <p:sldId id="616" r:id="rId110"/>
    <p:sldId id="617" r:id="rId111"/>
    <p:sldId id="618" r:id="rId112"/>
    <p:sldId id="619" r:id="rId113"/>
    <p:sldId id="620" r:id="rId114"/>
    <p:sldId id="621" r:id="rId115"/>
    <p:sldId id="622" r:id="rId116"/>
    <p:sldId id="623" r:id="rId117"/>
    <p:sldId id="624" r:id="rId118"/>
    <p:sldId id="625" r:id="rId119"/>
    <p:sldId id="626" r:id="rId120"/>
    <p:sldId id="627" r:id="rId121"/>
    <p:sldId id="628" r:id="rId122"/>
    <p:sldId id="629" r:id="rId123"/>
    <p:sldId id="630" r:id="rId124"/>
    <p:sldId id="631" r:id="rId125"/>
    <p:sldId id="632" r:id="rId126"/>
    <p:sldId id="633" r:id="rId127"/>
    <p:sldId id="634" r:id="rId128"/>
    <p:sldId id="635" r:id="rId129"/>
    <p:sldId id="636" r:id="rId130"/>
    <p:sldId id="637" r:id="rId131"/>
    <p:sldId id="638" r:id="rId132"/>
    <p:sldId id="639" r:id="rId133"/>
    <p:sldId id="640" r:id="rId134"/>
    <p:sldId id="641" r:id="rId135"/>
    <p:sldId id="642" r:id="rId136"/>
    <p:sldId id="643" r:id="rId137"/>
    <p:sldId id="644" r:id="rId138"/>
    <p:sldId id="645" r:id="rId139"/>
    <p:sldId id="646" r:id="rId140"/>
    <p:sldId id="647" r:id="rId141"/>
    <p:sldId id="648" r:id="rId142"/>
    <p:sldId id="649" r:id="rId143"/>
    <p:sldId id="651" r:id="rId144"/>
    <p:sldId id="652" r:id="rId145"/>
    <p:sldId id="653" r:id="rId146"/>
    <p:sldId id="654" r:id="rId147"/>
    <p:sldId id="655" r:id="rId148"/>
    <p:sldId id="972" r:id="rId149"/>
    <p:sldId id="1051" r:id="rId150"/>
    <p:sldId id="1052" r:id="rId151"/>
    <p:sldId id="1053" r:id="rId152"/>
    <p:sldId id="1054" r:id="rId153"/>
    <p:sldId id="970" r:id="rId154"/>
    <p:sldId id="973" r:id="rId155"/>
    <p:sldId id="974" r:id="rId156"/>
    <p:sldId id="975" r:id="rId157"/>
    <p:sldId id="976" r:id="rId158"/>
    <p:sldId id="971" r:id="rId159"/>
    <p:sldId id="330" r:id="rId160"/>
    <p:sldId id="526" r:id="rId161"/>
    <p:sldId id="1038" r:id="rId162"/>
    <p:sldId id="1040" r:id="rId163"/>
    <p:sldId id="1041" r:id="rId164"/>
    <p:sldId id="1042" r:id="rId165"/>
    <p:sldId id="494" r:id="rId166"/>
    <p:sldId id="1034" r:id="rId167"/>
    <p:sldId id="1043" r:id="rId168"/>
    <p:sldId id="1044" r:id="rId169"/>
    <p:sldId id="943" r:id="rId170"/>
    <p:sldId id="982" r:id="rId171"/>
    <p:sldId id="944" r:id="rId172"/>
    <p:sldId id="983" r:id="rId173"/>
    <p:sldId id="535" r:id="rId174"/>
    <p:sldId id="536" r:id="rId175"/>
    <p:sldId id="331" r:id="rId176"/>
    <p:sldId id="332" r:id="rId177"/>
    <p:sldId id="493" r:id="rId178"/>
    <p:sldId id="333" r:id="rId179"/>
    <p:sldId id="955" r:id="rId180"/>
    <p:sldId id="335" r:id="rId181"/>
    <p:sldId id="495" r:id="rId182"/>
    <p:sldId id="997" r:id="rId183"/>
    <p:sldId id="525" r:id="rId184"/>
    <p:sldId id="358" r:id="rId185"/>
    <p:sldId id="345" r:id="rId186"/>
    <p:sldId id="344" r:id="rId187"/>
    <p:sldId id="361" r:id="rId188"/>
    <p:sldId id="351" r:id="rId189"/>
    <p:sldId id="956" r:id="rId190"/>
    <p:sldId id="346" r:id="rId191"/>
    <p:sldId id="347" r:id="rId192"/>
    <p:sldId id="498" r:id="rId193"/>
    <p:sldId id="349" r:id="rId194"/>
    <p:sldId id="380" r:id="rId195"/>
    <p:sldId id="348" r:id="rId196"/>
    <p:sldId id="353" r:id="rId197"/>
    <p:sldId id="499" r:id="rId198"/>
    <p:sldId id="485" r:id="rId199"/>
    <p:sldId id="965" r:id="rId200"/>
    <p:sldId id="991" r:id="rId201"/>
    <p:sldId id="1035" r:id="rId202"/>
    <p:sldId id="1036" r:id="rId203"/>
    <p:sldId id="992" r:id="rId204"/>
    <p:sldId id="993" r:id="rId205"/>
    <p:sldId id="994" r:id="rId206"/>
    <p:sldId id="995" r:id="rId207"/>
    <p:sldId id="996" r:id="rId208"/>
    <p:sldId id="1037" r:id="rId209"/>
    <p:sldId id="1045" r:id="rId210"/>
    <p:sldId id="966" r:id="rId211"/>
    <p:sldId id="967" r:id="rId212"/>
    <p:sldId id="957" r:id="rId213"/>
    <p:sldId id="968" r:id="rId214"/>
    <p:sldId id="958" r:id="rId215"/>
    <p:sldId id="959" r:id="rId216"/>
    <p:sldId id="960" r:id="rId217"/>
    <p:sldId id="962" r:id="rId218"/>
    <p:sldId id="963" r:id="rId219"/>
    <p:sldId id="964" r:id="rId220"/>
    <p:sldId id="984" r:id="rId221"/>
    <p:sldId id="985" r:id="rId222"/>
    <p:sldId id="987" r:id="rId223"/>
    <p:sldId id="988" r:id="rId224"/>
    <p:sldId id="989" r:id="rId225"/>
    <p:sldId id="1006" r:id="rId226"/>
    <p:sldId id="354" r:id="rId227"/>
    <p:sldId id="359" r:id="rId228"/>
    <p:sldId id="355" r:id="rId229"/>
    <p:sldId id="366" r:id="rId230"/>
    <p:sldId id="365" r:id="rId231"/>
    <p:sldId id="935" r:id="rId232"/>
    <p:sldId id="364" r:id="rId233"/>
    <p:sldId id="363" r:id="rId234"/>
    <p:sldId id="356" r:id="rId235"/>
    <p:sldId id="501" r:id="rId236"/>
    <p:sldId id="422" r:id="rId237"/>
    <p:sldId id="400" r:id="rId238"/>
    <p:sldId id="408" r:id="rId239"/>
    <p:sldId id="405" r:id="rId240"/>
    <p:sldId id="406" r:id="rId241"/>
    <p:sldId id="402" r:id="rId242"/>
    <p:sldId id="407" r:id="rId243"/>
    <p:sldId id="945" r:id="rId244"/>
    <p:sldId id="946" r:id="rId245"/>
    <p:sldId id="403" r:id="rId246"/>
    <p:sldId id="404" r:id="rId247"/>
    <p:sldId id="401" r:id="rId248"/>
    <p:sldId id="936" r:id="rId249"/>
    <p:sldId id="937" r:id="rId250"/>
    <p:sldId id="938" r:id="rId251"/>
    <p:sldId id="941" r:id="rId252"/>
    <p:sldId id="939" r:id="rId253"/>
    <p:sldId id="940" r:id="rId254"/>
    <p:sldId id="1047" r:id="rId255"/>
    <p:sldId id="424" r:id="rId256"/>
    <p:sldId id="906" r:id="rId257"/>
    <p:sldId id="425" r:id="rId258"/>
    <p:sldId id="427" r:id="rId259"/>
    <p:sldId id="428" r:id="rId260"/>
    <p:sldId id="429" r:id="rId261"/>
    <p:sldId id="301" r:id="rId262"/>
    <p:sldId id="302" r:id="rId263"/>
    <p:sldId id="304" r:id="rId264"/>
    <p:sldId id="306" r:id="rId265"/>
    <p:sldId id="389" r:id="rId266"/>
    <p:sldId id="390" r:id="rId267"/>
    <p:sldId id="311" r:id="rId268"/>
    <p:sldId id="431" r:id="rId269"/>
    <p:sldId id="432" r:id="rId270"/>
    <p:sldId id="503" r:id="rId271"/>
    <p:sldId id="305" r:id="rId272"/>
    <p:sldId id="310" r:id="rId273"/>
    <p:sldId id="518" r:id="rId274"/>
    <p:sldId id="312" r:id="rId275"/>
    <p:sldId id="313" r:id="rId276"/>
    <p:sldId id="309" r:id="rId277"/>
    <p:sldId id="324" r:id="rId278"/>
    <p:sldId id="308" r:id="rId279"/>
    <p:sldId id="307" r:id="rId280"/>
    <p:sldId id="430" r:id="rId281"/>
    <p:sldId id="314" r:id="rId282"/>
    <p:sldId id="323" r:id="rId283"/>
    <p:sldId id="315" r:id="rId284"/>
    <p:sldId id="316" r:id="rId285"/>
    <p:sldId id="319" r:id="rId286"/>
    <p:sldId id="396" r:id="rId287"/>
    <p:sldId id="321" r:id="rId288"/>
    <p:sldId id="322" r:id="rId289"/>
    <p:sldId id="394" r:id="rId290"/>
    <p:sldId id="395" r:id="rId291"/>
    <p:sldId id="393" r:id="rId292"/>
    <p:sldId id="954" r:id="rId293"/>
    <p:sldId id="274" r:id="rId294"/>
    <p:sldId id="372" r:id="rId295"/>
    <p:sldId id="1007" r:id="rId296"/>
    <p:sldId id="888" r:id="rId297"/>
    <p:sldId id="373" r:id="rId298"/>
    <p:sldId id="374" r:id="rId299"/>
    <p:sldId id="397" r:id="rId300"/>
    <p:sldId id="376" r:id="rId301"/>
    <p:sldId id="375" r:id="rId302"/>
    <p:sldId id="398" r:id="rId303"/>
    <p:sldId id="377" r:id="rId304"/>
    <p:sldId id="378" r:id="rId305"/>
    <p:sldId id="379" r:id="rId306"/>
    <p:sldId id="399" r:id="rId307"/>
    <p:sldId id="505" r:id="rId308"/>
    <p:sldId id="381" r:id="rId309"/>
    <p:sldId id="384" r:id="rId310"/>
    <p:sldId id="383" r:id="rId311"/>
    <p:sldId id="902" r:id="rId312"/>
    <p:sldId id="386" r:id="rId313"/>
    <p:sldId id="504" r:id="rId314"/>
    <p:sldId id="509" r:id="rId315"/>
    <p:sldId id="507" r:id="rId316"/>
    <p:sldId id="904" r:id="rId317"/>
    <p:sldId id="481" r:id="rId318"/>
    <p:sldId id="387" r:id="rId319"/>
    <p:sldId id="391" r:id="rId320"/>
    <p:sldId id="934" r:id="rId321"/>
    <p:sldId id="392" r:id="rId322"/>
    <p:sldId id="1008" r:id="rId323"/>
    <p:sldId id="1011" r:id="rId324"/>
    <p:sldId id="1012" r:id="rId325"/>
    <p:sldId id="1009" r:id="rId326"/>
    <p:sldId id="1018" r:id="rId327"/>
    <p:sldId id="1015" r:id="rId328"/>
    <p:sldId id="1019" r:id="rId329"/>
    <p:sldId id="1016" r:id="rId330"/>
    <p:sldId id="1014" r:id="rId331"/>
    <p:sldId id="1017" r:id="rId332"/>
    <p:sldId id="1048" r:id="rId333"/>
    <p:sldId id="423" r:id="rId334"/>
    <p:sldId id="949" r:id="rId335"/>
    <p:sldId id="522" r:id="rId336"/>
    <p:sldId id="523" r:id="rId337"/>
    <p:sldId id="981" r:id="rId338"/>
    <p:sldId id="409" r:id="rId339"/>
    <p:sldId id="410" r:id="rId340"/>
    <p:sldId id="411" r:id="rId341"/>
    <p:sldId id="1046" r:id="rId342"/>
    <p:sldId id="520" r:id="rId343"/>
    <p:sldId id="413" r:id="rId344"/>
    <p:sldId id="521" r:id="rId345"/>
    <p:sldId id="414" r:id="rId346"/>
    <p:sldId id="415" r:id="rId347"/>
    <p:sldId id="416" r:id="rId348"/>
    <p:sldId id="417" r:id="rId349"/>
    <p:sldId id="418" r:id="rId350"/>
    <p:sldId id="524" r:id="rId351"/>
    <p:sldId id="419" r:id="rId352"/>
    <p:sldId id="420" r:id="rId353"/>
    <p:sldId id="421" r:id="rId354"/>
    <p:sldId id="433" r:id="rId355"/>
    <p:sldId id="434" r:id="rId356"/>
    <p:sldId id="440" r:id="rId357"/>
    <p:sldId id="352" r:id="rId358"/>
    <p:sldId id="441" r:id="rId359"/>
    <p:sldId id="442" r:id="rId360"/>
    <p:sldId id="445" r:id="rId361"/>
    <p:sldId id="443" r:id="rId362"/>
    <p:sldId id="444" r:id="rId363"/>
    <p:sldId id="519" r:id="rId364"/>
    <p:sldId id="436" r:id="rId365"/>
    <p:sldId id="438" r:id="rId366"/>
    <p:sldId id="486" r:id="rId367"/>
    <p:sldId id="511" r:id="rId368"/>
    <p:sldId id="448" r:id="rId369"/>
    <p:sldId id="452" r:id="rId370"/>
    <p:sldId id="453" r:id="rId371"/>
    <p:sldId id="450" r:id="rId372"/>
    <p:sldId id="454" r:id="rId373"/>
    <p:sldId id="455" r:id="rId374"/>
    <p:sldId id="451" r:id="rId375"/>
    <p:sldId id="456" r:id="rId376"/>
    <p:sldId id="502" r:id="rId377"/>
    <p:sldId id="467" r:id="rId378"/>
    <p:sldId id="457" r:id="rId379"/>
    <p:sldId id="459" r:id="rId380"/>
    <p:sldId id="461" r:id="rId381"/>
    <p:sldId id="460" r:id="rId382"/>
    <p:sldId id="513" r:id="rId383"/>
    <p:sldId id="458" r:id="rId384"/>
    <p:sldId id="469" r:id="rId385"/>
    <p:sldId id="470" r:id="rId386"/>
    <p:sldId id="471" r:id="rId387"/>
    <p:sldId id="512" r:id="rId388"/>
    <p:sldId id="472" r:id="rId389"/>
    <p:sldId id="473" r:id="rId390"/>
    <p:sldId id="474" r:id="rId391"/>
    <p:sldId id="475" r:id="rId392"/>
    <p:sldId id="476" r:id="rId393"/>
    <p:sldId id="462" r:id="rId394"/>
    <p:sldId id="514" r:id="rId395"/>
    <p:sldId id="515" r:id="rId396"/>
    <p:sldId id="516" r:id="rId397"/>
    <p:sldId id="517" r:id="rId398"/>
    <p:sldId id="463" r:id="rId399"/>
    <p:sldId id="482" r:id="rId400"/>
    <p:sldId id="464" r:id="rId401"/>
    <p:sldId id="465" r:id="rId402"/>
    <p:sldId id="466" r:id="rId403"/>
    <p:sldId id="483" r:id="rId404"/>
    <p:sldId id="484" r:id="rId405"/>
    <p:sldId id="500" r:id="rId40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872"/>
            <p14:sldId id="873"/>
            <p14:sldId id="874"/>
            <p14:sldId id="878"/>
            <p14:sldId id="1025"/>
            <p14:sldId id="879"/>
            <p14:sldId id="930"/>
            <p14:sldId id="754"/>
            <p14:sldId id="491"/>
            <p14:sldId id="969"/>
            <p14:sldId id="953"/>
            <p14:sldId id="877"/>
            <p14:sldId id="492"/>
            <p14:sldId id="1033"/>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41"/>
            <p14:sldId id="939"/>
            <p14:sldId id="940"/>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595" autoAdjust="0"/>
  </p:normalViewPr>
  <p:slideViewPr>
    <p:cSldViewPr snapToGrid="0">
      <p:cViewPr>
        <p:scale>
          <a:sx n="66" d="100"/>
          <a:sy n="66" d="100"/>
        </p:scale>
        <p:origin x="2214" y="918"/>
      </p:cViewPr>
      <p:guideLst/>
    </p:cSldViewPr>
  </p:slideViewPr>
  <p:outlineViewPr>
    <p:cViewPr>
      <p:scale>
        <a:sx n="33" d="100"/>
        <a:sy n="33" d="100"/>
      </p:scale>
      <p:origin x="0" y="-37024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microsoft.com/office/2016/11/relationships/changesInfo" Target="changesInfos/changesInfo1.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handoutMaster" Target="handoutMasters/handout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tableStyles" Target="tableStyles.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userId="fbe833e6-b551-4418-a2a7-4d1023d25bd4" providerId="ADAL" clId="{2003E0E2-173B-4A76-8EDD-72EBA622826D}"/>
    <pc:docChg chg="undo custSel addSld delSld modSld addSection modSection">
      <pc:chgData name="Matteo Francia" userId="fbe833e6-b551-4418-a2a7-4d1023d25bd4" providerId="ADAL" clId="{2003E0E2-173B-4A76-8EDD-72EBA622826D}" dt="2023-11-06T09:03:37.755" v="960" actId="790"/>
      <pc:docMkLst>
        <pc:docMk/>
      </pc:docMkLst>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modSp mod">
        <pc:chgData name="Matteo Francia" userId="fbe833e6-b551-4418-a2a7-4d1023d25bd4" providerId="ADAL" clId="{2003E0E2-173B-4A76-8EDD-72EBA622826D}" dt="2023-11-06T08:17:03.853" v="20" actId="20577"/>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modSp mod">
        <pc:chgData name="Matteo Francia" userId="fbe833e6-b551-4418-a2a7-4d1023d25bd4" providerId="ADAL" clId="{2003E0E2-173B-4A76-8EDD-72EBA622826D}" dt="2023-11-06T08:01:19.685" v="8" actId="20577"/>
        <pc:sldMkLst>
          <pc:docMk/>
          <pc:sldMk cId="1080152245" sldId="1024"/>
        </pc:sldMkLst>
        <pc:spChg chg="mod">
          <ac:chgData name="Matteo Francia" userId="fbe833e6-b551-4418-a2a7-4d1023d25bd4" providerId="ADAL" clId="{2003E0E2-173B-4A76-8EDD-72EBA622826D}" dt="2023-11-06T08:01:19.685" v="8" actId="20577"/>
          <ac:spMkLst>
            <pc:docMk/>
            <pc:sldMk cId="1080152245" sldId="1024"/>
            <ac:spMk id="3" creationId="{701D7F6A-8AFB-B59C-3150-C8C015EC0CC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modClrScheme chgLayout">
        <pc:chgData name="Matteo Francia" userId="fbe833e6-b551-4418-a2a7-4d1023d25bd4" providerId="ADAL" clId="{2003E0E2-173B-4A76-8EDD-72EBA622826D}" dt="2023-11-06T08:32:36.546" v="433" actId="27636"/>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chgLayout">
        <pc:chgData name="Matteo Francia" userId="fbe833e6-b551-4418-a2a7-4d1023d25bd4" providerId="ADAL" clId="{2003E0E2-173B-4A76-8EDD-72EBA622826D}" dt="2023-11-06T08:59:00.854" v="921" actId="113"/>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chgLayout">
        <pc:chgData name="Matteo Francia" userId="fbe833e6-b551-4418-a2a7-4d1023d25bd4" providerId="ADAL" clId="{2003E0E2-173B-4A76-8EDD-72EBA622826D}" dt="2023-11-06T08:58:57.562" v="919" actId="113"/>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chgLayout">
        <pc:chgData name="Matteo Francia" userId="fbe833e6-b551-4418-a2a7-4d1023d25bd4" providerId="ADAL" clId="{2003E0E2-173B-4A76-8EDD-72EBA622826D}" dt="2023-11-06T08:59:41.097" v="957" actId="113"/>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2023-11-06</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06/11/2023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82.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8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81</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82</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95</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98</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99</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100</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101</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102</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103</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104</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105</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108</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109</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110</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118</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120</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121</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127</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135</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136</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139</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140</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142</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144</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145</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146</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148</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173</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174</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182</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183</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199</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256</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261</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265</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277</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325</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58</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66</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71</a:t>
            </a:fld>
            <a:endParaRPr lang="it-IT"/>
          </a:p>
        </p:txBody>
      </p:sp>
    </p:spTree>
    <p:extLst>
      <p:ext uri="{BB962C8B-B14F-4D97-AF65-F5344CB8AC3E}">
        <p14:creationId xmlns:p14="http://schemas.microsoft.com/office/powerpoint/2010/main" val="133367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73</a:t>
            </a:fld>
            <a:endParaRPr lang="it-IT"/>
          </a:p>
        </p:txBody>
      </p:sp>
    </p:spTree>
    <p:extLst>
      <p:ext uri="{BB962C8B-B14F-4D97-AF65-F5344CB8AC3E}">
        <p14:creationId xmlns:p14="http://schemas.microsoft.com/office/powerpoint/2010/main" val="968576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79</a:t>
            </a:fld>
            <a:endParaRPr lang="it-IT"/>
          </a:p>
        </p:txBody>
      </p:sp>
    </p:spTree>
    <p:extLst>
      <p:ext uri="{BB962C8B-B14F-4D97-AF65-F5344CB8AC3E}">
        <p14:creationId xmlns:p14="http://schemas.microsoft.com/office/powerpoint/2010/main" val="408331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76.svg"/></Relationships>
</file>

<file path=ppt/slides/_rels/slide163.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hyperlink" Target="https://www.domo.com/learn/data-never-sleeps-9"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86.png"/></Relationships>
</file>

<file path=ppt/slides/_rels/slide184.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7.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201.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tags" Target="../tags/tag3.xml"/><Relationship Id="rId7" Type="http://schemas.openxmlformats.org/officeDocument/2006/relationships/image" Target="../media/image9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0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02.sv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05.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svg"/><Relationship Id="rId4" Type="http://schemas.openxmlformats.org/officeDocument/2006/relationships/image" Target="../media/image110.png"/></Relationships>
</file>

<file path=ppt/slides/_rels/slide207.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s>
</file>

<file path=ppt/slides/_rels/slide20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44.png"/><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257.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59.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png"/><Relationship Id="rId39" Type="http://schemas.openxmlformats.org/officeDocument/2006/relationships/image" Target="../media/image192.png"/><Relationship Id="rId21" Type="http://schemas.openxmlformats.org/officeDocument/2006/relationships/image" Target="../media/image174.png"/><Relationship Id="rId34" Type="http://schemas.openxmlformats.org/officeDocument/2006/relationships/image" Target="../media/image187.png"/><Relationship Id="rId42" Type="http://schemas.openxmlformats.org/officeDocument/2006/relationships/image" Target="../media/image195.png"/><Relationship Id="rId47" Type="http://schemas.openxmlformats.org/officeDocument/2006/relationships/image" Target="../media/image200.png"/><Relationship Id="rId50" Type="http://schemas.openxmlformats.org/officeDocument/2006/relationships/image" Target="../media/image203.png"/><Relationship Id="rId55" Type="http://schemas.openxmlformats.org/officeDocument/2006/relationships/image" Target="../media/image208.png"/><Relationship Id="rId7" Type="http://schemas.openxmlformats.org/officeDocument/2006/relationships/image" Target="../media/image160.png"/><Relationship Id="rId2" Type="http://schemas.openxmlformats.org/officeDocument/2006/relationships/image" Target="../media/image155.png"/><Relationship Id="rId16" Type="http://schemas.openxmlformats.org/officeDocument/2006/relationships/image" Target="../media/image169.png"/><Relationship Id="rId29" Type="http://schemas.openxmlformats.org/officeDocument/2006/relationships/image" Target="../media/image182.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45" Type="http://schemas.openxmlformats.org/officeDocument/2006/relationships/image" Target="../media/image198.png"/><Relationship Id="rId53" Type="http://schemas.openxmlformats.org/officeDocument/2006/relationships/image" Target="../media/image206.png"/><Relationship Id="rId58" Type="http://schemas.openxmlformats.org/officeDocument/2006/relationships/image" Target="../media/image211.png"/><Relationship Id="rId5" Type="http://schemas.openxmlformats.org/officeDocument/2006/relationships/image" Target="../media/image158.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 Id="rId43" Type="http://schemas.openxmlformats.org/officeDocument/2006/relationships/image" Target="../media/image196.png"/><Relationship Id="rId48" Type="http://schemas.openxmlformats.org/officeDocument/2006/relationships/image" Target="../media/image201.png"/><Relationship Id="rId56" Type="http://schemas.openxmlformats.org/officeDocument/2006/relationships/image" Target="../media/image209.png"/><Relationship Id="rId8" Type="http://schemas.openxmlformats.org/officeDocument/2006/relationships/image" Target="../media/image161.png"/><Relationship Id="rId51" Type="http://schemas.openxmlformats.org/officeDocument/2006/relationships/image" Target="../media/image204.png"/><Relationship Id="rId3" Type="http://schemas.openxmlformats.org/officeDocument/2006/relationships/image" Target="../media/image156.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46" Type="http://schemas.openxmlformats.org/officeDocument/2006/relationships/image" Target="../media/image199.png"/><Relationship Id="rId59" Type="http://schemas.openxmlformats.org/officeDocument/2006/relationships/image" Target="../media/image212.png"/><Relationship Id="rId20" Type="http://schemas.openxmlformats.org/officeDocument/2006/relationships/image" Target="../media/image173.png"/><Relationship Id="rId41" Type="http://schemas.openxmlformats.org/officeDocument/2006/relationships/image" Target="../media/image194.png"/><Relationship Id="rId54"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159.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49" Type="http://schemas.openxmlformats.org/officeDocument/2006/relationships/image" Target="../media/image202.png"/><Relationship Id="rId57" Type="http://schemas.openxmlformats.org/officeDocument/2006/relationships/image" Target="../media/image210.png"/><Relationship Id="rId10" Type="http://schemas.openxmlformats.org/officeDocument/2006/relationships/image" Target="../media/image163.png"/><Relationship Id="rId31" Type="http://schemas.openxmlformats.org/officeDocument/2006/relationships/image" Target="../media/image184.png"/><Relationship Id="rId44" Type="http://schemas.openxmlformats.org/officeDocument/2006/relationships/image" Target="../media/image197.png"/><Relationship Id="rId52" Type="http://schemas.openxmlformats.org/officeDocument/2006/relationships/image" Target="../media/image205.png"/><Relationship Id="rId60" Type="http://schemas.openxmlformats.org/officeDocument/2006/relationships/image" Target="../media/image213.png"/></Relationships>
</file>

<file path=ppt/slides/_rels/slide263.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5" Type="http://schemas.openxmlformats.org/officeDocument/2006/relationships/image" Target="../media/image227.pn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6.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3" Type="http://schemas.openxmlformats.org/officeDocument/2006/relationships/image" Target="../media/image250.svg"/><Relationship Id="rId7" Type="http://schemas.openxmlformats.org/officeDocument/2006/relationships/image" Target="../media/image254.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97.xml.rels><?xml version="1.0" encoding="UTF-8" standalone="yes"?>
<Relationships xmlns="http://schemas.openxmlformats.org/package/2006/relationships"><Relationship Id="rId3" Type="http://schemas.openxmlformats.org/officeDocument/2006/relationships/image" Target="../media/image250.svg"/><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256.svg"/><Relationship Id="rId2" Type="http://schemas.openxmlformats.org/officeDocument/2006/relationships/image" Target="../media/image255.png"/><Relationship Id="rId1" Type="http://schemas.openxmlformats.org/officeDocument/2006/relationships/slideLayout" Target="../slideLayouts/slideLayout2.xml"/><Relationship Id="rId5" Type="http://schemas.openxmlformats.org/officeDocument/2006/relationships/image" Target="../media/image258.svg"/><Relationship Id="rId4" Type="http://schemas.openxmlformats.org/officeDocument/2006/relationships/image" Target="../media/image257.png"/></Relationships>
</file>

<file path=ppt/slides/_rels/slide299.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62.sv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9.xml"/></Relationships>
</file>

<file path=ppt/slides/_rels/slide31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67.png"/><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28.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275.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277.jp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278.jp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279.jp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28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84.jp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28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293.png"/><Relationship Id="rId4" Type="http://schemas.openxmlformats.org/officeDocument/2006/relationships/image" Target="../media/image292.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04.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hyperlink" Target="https://www.gartner.com/en/newsroom/press-releases/2019-02-18-gartner-identifies-top-10-data-and-analytics-technol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datasciencecentral.com/profiles/blogs/dataops-it-s-a-secret"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strategy</a:t>
            </a:r>
          </a:p>
        </p:txBody>
      </p:sp>
      <p:sp>
        <p:nvSpPr>
          <p:cNvPr id="3" name="Segnaposto contenuto 2"/>
          <p:cNvSpPr>
            <a:spLocks noGrp="1"/>
          </p:cNvSpPr>
          <p:nvPr>
            <p:ph sz="quarter" idx="1"/>
          </p:nvPr>
        </p:nvSpPr>
        <p:spPr/>
        <p:txBody>
          <a:bodyPr>
            <a:normAutofit/>
          </a:bodyPr>
          <a:lstStyle/>
          <a:p>
            <a:r>
              <a:rPr lang="en-US" noProof="0" dirty="0"/>
              <a:t>Thumbs-up rules for a </a:t>
            </a:r>
            <a:r>
              <a:rPr lang="en-US" noProof="0" dirty="0" err="1"/>
              <a:t>sharding</a:t>
            </a:r>
            <a:r>
              <a:rPr lang="en-US" noProof="0" dirty="0"/>
              <a:t> strategy:</a:t>
            </a:r>
          </a:p>
          <a:p>
            <a:pPr marL="201216" indent="-201216">
              <a:buFont typeface="+mj-lt"/>
              <a:buAutoNum type="arabicPeriod"/>
            </a:pPr>
            <a:r>
              <a:rPr lang="en-US" noProof="0" dirty="0">
                <a:solidFill>
                  <a:srgbClr val="0070C0"/>
                </a:solidFill>
              </a:rPr>
              <a:t> Data-locality: stores the data close to those that need to access them</a:t>
            </a:r>
          </a:p>
          <a:p>
            <a:pPr lvl="1"/>
            <a:r>
              <a:rPr lang="en-US" noProof="0" dirty="0"/>
              <a:t>E.g., store orders of Italian customers in the European data center</a:t>
            </a:r>
          </a:p>
          <a:p>
            <a:pPr marL="201216" indent="-201216">
              <a:buFont typeface="+mj-lt"/>
              <a:buAutoNum type="arabicPeriod"/>
            </a:pPr>
            <a:r>
              <a:rPr lang="en-US" noProof="0" dirty="0">
                <a:solidFill>
                  <a:srgbClr val="0070C0"/>
                </a:solidFill>
              </a:rPr>
              <a:t> Keep a balanced distribution</a:t>
            </a:r>
          </a:p>
          <a:p>
            <a:pPr lvl="1"/>
            <a:r>
              <a:rPr lang="en-US" noProof="0" dirty="0"/>
              <a:t>Each node should have the same percentage </a:t>
            </a:r>
            <a:r>
              <a:rPr lang="en-US" dirty="0"/>
              <a:t>of data (more or less)</a:t>
            </a:r>
            <a:endParaRPr lang="en-US" noProof="0" dirty="0"/>
          </a:p>
          <a:p>
            <a:pPr marL="201216" indent="-201216">
              <a:buFont typeface="+mj-lt"/>
              <a:buAutoNum type="arabicPeriod"/>
            </a:pPr>
            <a:r>
              <a:rPr lang="en-US" noProof="0" dirty="0">
                <a:solidFill>
                  <a:srgbClr val="0070C0"/>
                </a:solidFill>
              </a:rPr>
              <a:t> Keep together the data that must be accessed together</a:t>
            </a:r>
          </a:p>
          <a:p>
            <a:pPr lvl="1"/>
            <a:r>
              <a:rPr lang="en-US" noProof="0" dirty="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Hash strategy: a hash function is used to allocate data to partitions</a:t>
            </a:r>
          </a:p>
          <a:p>
            <a:pPr lvl="1"/>
            <a:r>
              <a:rPr lang="en-US" dirty="0"/>
              <a:t>Adopted by DynamoDB and Cassandra</a:t>
            </a:r>
          </a:p>
          <a:p>
            <a:pPr lvl="1"/>
            <a:r>
              <a:rPr lang="en-US" dirty="0"/>
              <a:t>Pro: ensures even data distribution across nodes </a:t>
            </a:r>
            <a:r>
              <a:rPr lang="en-US" dirty="0">
                <a:sym typeface="Wingdings" panose="05000000000000000000" pitchFamily="2" charset="2"/>
              </a:rPr>
              <a:t> massive scalability</a:t>
            </a:r>
            <a:endParaRPr lang="en-US" dirty="0"/>
          </a:p>
          <a:p>
            <a:pPr lvl="1"/>
            <a:r>
              <a:rPr lang="en-US" dirty="0"/>
              <a:t>Pro: new nodes can be added without heavy data redistribution</a:t>
            </a:r>
          </a:p>
          <a:p>
            <a:pPr lvl="1"/>
            <a:r>
              <a:rPr lang="en-US" dirty="0"/>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Range strategy: each partition contains a range of sorted data</a:t>
            </a:r>
          </a:p>
          <a:p>
            <a:pPr lvl="1"/>
            <a:r>
              <a:rPr lang="en-US" dirty="0"/>
              <a:t>Adopted by HBase</a:t>
            </a:r>
          </a:p>
          <a:p>
            <a:pPr lvl="1"/>
            <a:r>
              <a:rPr lang="en-US" dirty="0"/>
              <a:t>Pro: efficiently run range queries that work on the </a:t>
            </a:r>
            <a:r>
              <a:rPr lang="en-US" dirty="0" err="1"/>
              <a:t>sharding</a:t>
            </a:r>
            <a:r>
              <a:rPr lang="en-US" dirty="0"/>
              <a:t> key values</a:t>
            </a:r>
          </a:p>
          <a:p>
            <a:pPr lvl="1"/>
            <a:r>
              <a:rPr lang="en-US" dirty="0"/>
              <a:t>Con: global ordering often generates hot spots </a:t>
            </a:r>
            <a:r>
              <a:rPr lang="en-US" dirty="0">
                <a:sym typeface="Wingdings" panose="05000000000000000000" pitchFamily="2" charset="2"/>
              </a:rPr>
              <a:t> risk of </a:t>
            </a:r>
            <a:r>
              <a:rPr lang="en-US" dirty="0"/>
              <a:t>bottlenecks </a:t>
            </a:r>
          </a:p>
          <a:p>
            <a:pPr lvl="1"/>
            <a:r>
              <a:rPr lang="en-US" dirty="0"/>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endParaRPr lang="en-US" noProof="0" dirty="0"/>
          </a:p>
        </p:txBody>
      </p:sp>
      <p:sp>
        <p:nvSpPr>
          <p:cNvPr id="3" name="Segnaposto contenuto 2"/>
          <p:cNvSpPr>
            <a:spLocks noGrp="1"/>
          </p:cNvSpPr>
          <p:nvPr>
            <p:ph sz="quarter" idx="1"/>
          </p:nvPr>
        </p:nvSpPr>
        <p:spPr/>
        <p:txBody>
          <a:bodyPr>
            <a:normAutofit/>
          </a:bodyPr>
          <a:lstStyle/>
          <a:p>
            <a:r>
              <a:rPr lang="en-US" noProof="0" dirty="0"/>
              <a:t>Auto-</a:t>
            </a:r>
            <a:r>
              <a:rPr lang="en-US" noProof="0" dirty="0" err="1"/>
              <a:t>sharding</a:t>
            </a:r>
            <a:r>
              <a:rPr lang="en-US" noProof="0" dirty="0"/>
              <a:t>: the database distributes the data according to the workload</a:t>
            </a:r>
          </a:p>
          <a:p>
            <a:endParaRPr lang="en-US" dirty="0"/>
          </a:p>
          <a:p>
            <a:endParaRPr lang="en-US" dirty="0"/>
          </a:p>
          <a:p>
            <a:endParaRPr lang="en-US" dirty="0"/>
          </a:p>
          <a:p>
            <a:endParaRPr lang="en-US" dirty="0"/>
          </a:p>
          <a:p>
            <a:endParaRPr lang="en-US" dirty="0"/>
          </a:p>
          <a:p>
            <a:r>
              <a:rPr lang="en-US" dirty="0"/>
              <a:t>Beware: redefining (or choosing later) the </a:t>
            </a:r>
            <a:r>
              <a:rPr lang="en-US" dirty="0" err="1"/>
              <a:t>sharding</a:t>
            </a:r>
            <a:r>
              <a:rPr lang="en-US" dirty="0"/>
              <a:t> strategy can be quite expensive</a:t>
            </a:r>
            <a:endParaRPr lang="en-US" noProof="0" dirty="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Replication</a:t>
            </a:r>
          </a:p>
        </p:txBody>
      </p:sp>
      <p:sp>
        <p:nvSpPr>
          <p:cNvPr id="5" name="Segnaposto contenuto 2"/>
          <p:cNvSpPr>
            <a:spLocks noGrp="1"/>
          </p:cNvSpPr>
          <p:nvPr>
            <p:ph idx="1"/>
          </p:nvPr>
        </p:nvSpPr>
        <p:spPr/>
        <p:txBody>
          <a:bodyPr>
            <a:normAutofit/>
          </a:bodyPr>
          <a:lstStyle/>
          <a:p>
            <a:r>
              <a:rPr lang="en-US" b="1" dirty="0"/>
              <a:t>Replication</a:t>
            </a:r>
            <a:r>
              <a:rPr lang="en-US" dirty="0"/>
              <a:t>: the data is </a:t>
            </a:r>
            <a:r>
              <a:rPr lang="en-US" dirty="0">
                <a:solidFill>
                  <a:srgbClr val="0070C0"/>
                </a:solidFill>
              </a:rPr>
              <a:t>copied </a:t>
            </a:r>
            <a:r>
              <a:rPr lang="en-US" dirty="0"/>
              <a:t>on several nodes</a:t>
            </a:r>
          </a:p>
          <a:p>
            <a:pPr lvl="1"/>
            <a:r>
              <a:rPr lang="en-US" dirty="0"/>
              <a:t>Improves the robustness of the system</a:t>
            </a:r>
          </a:p>
          <a:p>
            <a:pPr lvl="2"/>
            <a:r>
              <a:rPr lang="en-US" dirty="0"/>
              <a:t>In case of node failure, replicas prevent data loss</a:t>
            </a:r>
          </a:p>
          <a:p>
            <a:pPr lvl="1"/>
            <a:r>
              <a:rPr lang="en-US" dirty="0"/>
              <a:t>Improves the efficiency of the system</a:t>
            </a:r>
          </a:p>
          <a:p>
            <a:pPr lvl="2"/>
            <a:r>
              <a:rPr lang="en-US" dirty="0"/>
              <a:t>More users read the same data from different copies, in parallel</a:t>
            </a:r>
          </a:p>
          <a:p>
            <a:pPr lvl="2"/>
            <a:r>
              <a:rPr lang="en-US" dirty="0"/>
              <a:t>Higher chance of enforcing data-locality</a:t>
            </a:r>
          </a:p>
          <a:p>
            <a:r>
              <a:rPr lang="en-US" dirty="0"/>
              <a:t>How to distribute the replicas?</a:t>
            </a:r>
          </a:p>
          <a:p>
            <a:pPr lvl="1"/>
            <a:r>
              <a:rPr lang="en-US" dirty="0"/>
              <a:t>Random (possibly </a:t>
            </a:r>
            <a:r>
              <a:rPr lang="en-US" i="1" dirty="0"/>
              <a:t>topology-aware</a:t>
            </a:r>
            <a:r>
              <a:rPr lang="en-US" dirty="0"/>
              <a:t>) distribution of each record</a:t>
            </a:r>
          </a:p>
          <a:p>
            <a:pPr lvl="2"/>
            <a:r>
              <a:rPr lang="en-US" dirty="0"/>
              <a:t>Similarly to HDFS blocks</a:t>
            </a:r>
          </a:p>
          <a:p>
            <a:pPr lvl="1"/>
            <a:r>
              <a:rPr lang="en-US" dirty="0"/>
              <a:t>Replication of entire instances</a:t>
            </a:r>
          </a:p>
          <a:p>
            <a:r>
              <a:rPr lang="en-US" dirty="0"/>
              <a:t>Main issue: each update must be pushed to every replica</a:t>
            </a:r>
          </a:p>
          <a:p>
            <a:pPr lvl="1"/>
            <a:r>
              <a:rPr lang="en-US" dirty="0"/>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7" name="Segnaposto contenuto 2"/>
          <p:cNvSpPr>
            <a:spLocks noGrp="1"/>
          </p:cNvSpPr>
          <p:nvPr>
            <p:ph idx="1"/>
          </p:nvPr>
        </p:nvSpPr>
        <p:spPr/>
        <p:txBody>
          <a:bodyPr>
            <a:normAutofit/>
          </a:bodyPr>
          <a:lstStyle/>
          <a:p>
            <a:r>
              <a:rPr lang="en-US" dirty="0">
                <a:solidFill>
                  <a:srgbClr val="FF0000"/>
                </a:solidFill>
              </a:rPr>
              <a:t>Master</a:t>
            </a:r>
          </a:p>
          <a:p>
            <a:pPr lvl="1"/>
            <a:r>
              <a:rPr lang="en-US" dirty="0"/>
              <a:t>It’s the manager of the data</a:t>
            </a:r>
          </a:p>
          <a:p>
            <a:pPr lvl="1"/>
            <a:r>
              <a:rPr lang="en-US" dirty="0">
                <a:solidFill>
                  <a:srgbClr val="0070C0"/>
                </a:solidFill>
              </a:rPr>
              <a:t>Handles each and every write operation</a:t>
            </a:r>
          </a:p>
          <a:p>
            <a:pPr lvl="1"/>
            <a:r>
              <a:rPr lang="en-US" dirty="0"/>
              <a:t>Can be chosen or drawn</a:t>
            </a:r>
          </a:p>
          <a:p>
            <a:r>
              <a:rPr lang="en-US" dirty="0">
                <a:solidFill>
                  <a:srgbClr val="FF0000"/>
                </a:solidFill>
              </a:rPr>
              <a:t>Slaves </a:t>
            </a:r>
          </a:p>
          <a:p>
            <a:pPr lvl="1"/>
            <a:r>
              <a:rPr lang="en-US" dirty="0"/>
              <a:t>Enable read operations</a:t>
            </a:r>
          </a:p>
          <a:p>
            <a:pPr lvl="1"/>
            <a:r>
              <a:rPr lang="en-US" dirty="0"/>
              <a:t>In sync with the master</a:t>
            </a:r>
          </a:p>
          <a:p>
            <a:pPr lvl="1"/>
            <a:r>
              <a:rPr lang="en-US" dirty="0"/>
              <a:t>Can become master</a:t>
            </a:r>
            <a:br>
              <a:rPr lang="en-US" dirty="0"/>
            </a:br>
            <a:r>
              <a:rPr lang="en-US" dirty="0"/>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3" name="Segnaposto contenuto 2"/>
          <p:cNvSpPr>
            <a:spLocks noGrp="1"/>
          </p:cNvSpPr>
          <p:nvPr>
            <p:ph idx="1"/>
          </p:nvPr>
        </p:nvSpPr>
        <p:spPr/>
        <p:txBody>
          <a:bodyPr>
            <a:normAutofit/>
          </a:bodyPr>
          <a:lstStyle/>
          <a:p>
            <a:r>
              <a:rPr lang="en-US" b="1" noProof="0" dirty="0"/>
              <a:t>Pros</a:t>
            </a:r>
          </a:p>
          <a:p>
            <a:pPr lvl="1"/>
            <a:r>
              <a:rPr lang="en-US" noProof="0" dirty="0"/>
              <a:t>Easily handles many read requests</a:t>
            </a:r>
          </a:p>
          <a:p>
            <a:pPr lvl="2"/>
            <a:r>
              <a:rPr lang="en-US" noProof="0" dirty="0"/>
              <a:t>Slaves do not need the master to perform reads</a:t>
            </a:r>
          </a:p>
          <a:p>
            <a:pPr lvl="1"/>
            <a:r>
              <a:rPr lang="en-US" noProof="0" dirty="0"/>
              <a:t>Useful when the workload mainly consists of reads</a:t>
            </a:r>
          </a:p>
          <a:p>
            <a:pPr lvl="1"/>
            <a:r>
              <a:rPr lang="en-US" dirty="0"/>
              <a:t>Useful to avoid write conflicts</a:t>
            </a:r>
            <a:endParaRPr lang="en-US" noProof="0" dirty="0"/>
          </a:p>
          <a:p>
            <a:r>
              <a:rPr lang="en-US" b="1" noProof="0" dirty="0"/>
              <a:t>Cons</a:t>
            </a:r>
          </a:p>
          <a:p>
            <a:pPr lvl="1"/>
            <a:r>
              <a:rPr lang="en-US" noProof="0" dirty="0">
                <a:solidFill>
                  <a:srgbClr val="FF0000"/>
                </a:solidFill>
              </a:rPr>
              <a:t>The master is a bottleneck</a:t>
            </a:r>
          </a:p>
          <a:p>
            <a:pPr lvl="2"/>
            <a:r>
              <a:rPr lang="en-US" b="1" noProof="0" dirty="0"/>
              <a:t>Only the master can handle writes</a:t>
            </a:r>
          </a:p>
          <a:p>
            <a:pPr lvl="2"/>
            <a:r>
              <a:rPr lang="en-US" dirty="0"/>
              <a:t>In case of failure, a new master must be drawn</a:t>
            </a:r>
            <a:endParaRPr lang="en-US" noProof="0" dirty="0"/>
          </a:p>
          <a:p>
            <a:pPr lvl="1"/>
            <a:r>
              <a:rPr lang="en-US" noProof="0" dirty="0"/>
              <a:t>Delay in write propagation can be a source of inconsistency</a:t>
            </a:r>
          </a:p>
          <a:p>
            <a:pPr lvl="2"/>
            <a:r>
              <a:rPr lang="en-US" dirty="0"/>
              <a:t>Two users may read different values at the same time</a:t>
            </a:r>
          </a:p>
          <a:p>
            <a:pPr lvl="2"/>
            <a:r>
              <a:rPr lang="en-US" dirty="0">
                <a:solidFill>
                  <a:srgbClr val="FF0000"/>
                </a:solidFill>
              </a:rPr>
              <a:t>Read inconsistency can be problematic, but are relatively limited in time</a:t>
            </a:r>
            <a:endParaRPr lang="en-US" dirty="0"/>
          </a:p>
          <a:p>
            <a:pPr lvl="1"/>
            <a:r>
              <a:rPr lang="en-US" noProof="0" dirty="0"/>
              <a:t>Not ideal </a:t>
            </a:r>
            <a:r>
              <a:rPr lang="en-US" dirty="0"/>
              <a:t>when the workload mainly consists of writes</a:t>
            </a:r>
            <a:endParaRPr lang="en-US" noProof="0" dirty="0"/>
          </a:p>
        </p:txBody>
      </p:sp>
    </p:spTree>
    <p:extLst>
      <p:ext uri="{BB962C8B-B14F-4D97-AF65-F5344CB8AC3E}">
        <p14:creationId xmlns:p14="http://schemas.microsoft.com/office/powerpoint/2010/main" val="42774179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dirty="0"/>
              <a:t>Peer-to-Peer Replication</a:t>
            </a:r>
          </a:p>
        </p:txBody>
      </p:sp>
      <p:sp>
        <p:nvSpPr>
          <p:cNvPr id="7" name="Segnaposto contenuto 2"/>
          <p:cNvSpPr>
            <a:spLocks noGrp="1"/>
          </p:cNvSpPr>
          <p:nvPr>
            <p:ph idx="1"/>
          </p:nvPr>
        </p:nvSpPr>
        <p:spPr/>
        <p:txBody>
          <a:bodyPr>
            <a:normAutofit/>
          </a:bodyPr>
          <a:lstStyle/>
          <a:p>
            <a:r>
              <a:rPr lang="en-US" dirty="0"/>
              <a:t>Each node has the same importance</a:t>
            </a:r>
          </a:p>
          <a:p>
            <a:r>
              <a:rPr lang="en-US" dirty="0">
                <a:solidFill>
                  <a:srgbClr val="0070C0"/>
                </a:solidFill>
              </a:rPr>
              <a:t>Each node can handle write operations</a:t>
            </a:r>
          </a:p>
          <a:p>
            <a:r>
              <a:rPr lang="en-US" dirty="0"/>
              <a:t>The loss of a node does not </a:t>
            </a:r>
            <a:br>
              <a:rPr lang="en-US" dirty="0"/>
            </a:br>
            <a:r>
              <a:rPr lang="en-US" dirty="0"/>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Peer-to-Peer Replication</a:t>
            </a:r>
          </a:p>
        </p:txBody>
      </p:sp>
      <p:sp>
        <p:nvSpPr>
          <p:cNvPr id="3" name="Segnaposto contenuto 2"/>
          <p:cNvSpPr>
            <a:spLocks noGrp="1"/>
          </p:cNvSpPr>
          <p:nvPr>
            <p:ph idx="1"/>
          </p:nvPr>
        </p:nvSpPr>
        <p:spPr/>
        <p:txBody>
          <a:bodyPr/>
          <a:lstStyle/>
          <a:p>
            <a:r>
              <a:rPr lang="en-US" b="1" noProof="0" dirty="0"/>
              <a:t>Pro</a:t>
            </a:r>
          </a:p>
          <a:p>
            <a:pPr lvl="1"/>
            <a:r>
              <a:rPr lang="en-US" noProof="0" dirty="0"/>
              <a:t>The failure of a node does not interrupt read nor write requests</a:t>
            </a:r>
          </a:p>
          <a:p>
            <a:pPr lvl="1"/>
            <a:r>
              <a:rPr lang="en-US" noProof="0" dirty="0"/>
              <a:t>Write performances easily scale by adding new nodes</a:t>
            </a:r>
          </a:p>
          <a:p>
            <a:r>
              <a:rPr lang="en-US" b="1" noProof="0" dirty="0"/>
              <a:t>Cons</a:t>
            </a:r>
          </a:p>
          <a:p>
            <a:pPr lvl="1"/>
            <a:r>
              <a:rPr lang="en-US" noProof="0" dirty="0">
                <a:solidFill>
                  <a:srgbClr val="FF0000"/>
                </a:solidFill>
              </a:rPr>
              <a:t>Conflicts! </a:t>
            </a:r>
          </a:p>
          <a:p>
            <a:pPr lvl="1"/>
            <a:r>
              <a:rPr lang="en-US" dirty="0"/>
              <a:t>Delay in write propagation can be a source of inconsistency</a:t>
            </a:r>
          </a:p>
          <a:p>
            <a:pPr lvl="2"/>
            <a:r>
              <a:rPr lang="en-US" noProof="0" dirty="0"/>
              <a:t>S</a:t>
            </a:r>
            <a:r>
              <a:rPr lang="en-US" dirty="0" err="1"/>
              <a:t>ame</a:t>
            </a:r>
            <a:r>
              <a:rPr lang="en-US" dirty="0"/>
              <a:t> as with master-slave replication</a:t>
            </a:r>
            <a:endParaRPr lang="en-US" noProof="0" dirty="0"/>
          </a:p>
          <a:p>
            <a:pPr lvl="1"/>
            <a:r>
              <a:rPr lang="en-US" noProof="0" dirty="0"/>
              <a:t>Two users may update the same value from different replicas</a:t>
            </a:r>
            <a:endParaRPr lang="en-US" dirty="0"/>
          </a:p>
          <a:p>
            <a:pPr lvl="2"/>
            <a:r>
              <a:rPr lang="en-US" noProof="0" dirty="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Handling conflicts</a:t>
            </a:r>
            <a:endParaRPr lang="en-US" noProof="0" dirty="0"/>
          </a:p>
        </p:txBody>
      </p:sp>
      <p:sp>
        <p:nvSpPr>
          <p:cNvPr id="4" name="Segnaposto contenuto 3"/>
          <p:cNvSpPr>
            <a:spLocks noGrp="1"/>
          </p:cNvSpPr>
          <p:nvPr>
            <p:ph idx="1"/>
          </p:nvPr>
        </p:nvSpPr>
        <p:spPr/>
        <p:txBody>
          <a:bodyPr>
            <a:normAutofit/>
          </a:bodyPr>
          <a:lstStyle/>
          <a:p>
            <a:r>
              <a:rPr lang="en-US" noProof="0" dirty="0"/>
              <a:t>Read conflicts</a:t>
            </a:r>
          </a:p>
          <a:p>
            <a:pPr lvl="1"/>
            <a:r>
              <a:rPr lang="en-US" dirty="0">
                <a:solidFill>
                  <a:schemeClr val="accent2"/>
                </a:solidFill>
              </a:rPr>
              <a:t>Tolerate conflicts</a:t>
            </a:r>
            <a:r>
              <a:rPr lang="en-US" dirty="0"/>
              <a:t>:</a:t>
            </a:r>
            <a:r>
              <a:rPr lang="en-US" dirty="0">
                <a:solidFill>
                  <a:srgbClr val="FF0000"/>
                </a:solidFill>
              </a:rPr>
              <a:t> </a:t>
            </a:r>
            <a:r>
              <a:rPr lang="en-US" dirty="0"/>
              <a:t>the </a:t>
            </a:r>
            <a:r>
              <a:rPr lang="en-US" i="1" dirty="0"/>
              <a:t>inconsistency window </a:t>
            </a:r>
            <a:r>
              <a:rPr lang="en-US" dirty="0"/>
              <a:t>is usually limited</a:t>
            </a:r>
            <a:endParaRPr lang="en-US" i="1" dirty="0"/>
          </a:p>
          <a:p>
            <a:pPr lvl="1"/>
            <a:r>
              <a:rPr lang="en-US" i="1" noProof="0" dirty="0">
                <a:solidFill>
                  <a:schemeClr val="accent2"/>
                </a:solidFill>
              </a:rPr>
              <a:t>Read-your-writes</a:t>
            </a:r>
            <a:r>
              <a:rPr lang="en-US" noProof="0" dirty="0"/>
              <a:t>:</a:t>
            </a:r>
            <a:r>
              <a:rPr lang="en-US" dirty="0"/>
              <a:t> read consistency is guaranteed for the data written by the same user</a:t>
            </a:r>
          </a:p>
          <a:p>
            <a:pPr lvl="2"/>
            <a:r>
              <a:rPr lang="en-US" dirty="0"/>
              <a:t>Applies only to reads that immediately follow a write operation</a:t>
            </a:r>
          </a:p>
          <a:p>
            <a:pPr lvl="2"/>
            <a:r>
              <a:rPr lang="en-US" noProof="0" dirty="0"/>
              <a:t>One way is to associate a user to a node (risk: unbalanced workloads)</a:t>
            </a:r>
          </a:p>
          <a:p>
            <a:pPr lvl="2"/>
            <a:r>
              <a:rPr lang="en-US" dirty="0"/>
              <a:t>Typically, versioning fields are used to ensure that the up-to-date version is read</a:t>
            </a:r>
            <a:endParaRPr lang="en-US" noProof="0" dirty="0"/>
          </a:p>
          <a:p>
            <a:r>
              <a:rPr lang="en-US" noProof="0" dirty="0"/>
              <a:t>Write conflicts (P2P model)</a:t>
            </a:r>
          </a:p>
          <a:p>
            <a:pPr lvl="1"/>
            <a:r>
              <a:rPr lang="en-US" noProof="0" dirty="0">
                <a:solidFill>
                  <a:srgbClr val="0070C0"/>
                </a:solidFill>
              </a:rPr>
              <a:t>Last write wins: </a:t>
            </a:r>
            <a:r>
              <a:rPr lang="en-US" noProof="0" dirty="0"/>
              <a:t>in case of conflict, the latest update overrides the others</a:t>
            </a:r>
          </a:p>
          <a:p>
            <a:pPr lvl="1"/>
            <a:r>
              <a:rPr lang="en-US" dirty="0">
                <a:solidFill>
                  <a:srgbClr val="0070C0"/>
                </a:solidFill>
              </a:rPr>
              <a:t>Conflict prevention</a:t>
            </a:r>
            <a:r>
              <a:rPr lang="en-US" dirty="0"/>
              <a:t>: enforce writes on the most recent version by verifying that the value hasn’t changed since the last read</a:t>
            </a:r>
          </a:p>
          <a:p>
            <a:pPr lvl="1"/>
            <a:r>
              <a:rPr lang="en-US" noProof="0" dirty="0">
                <a:solidFill>
                  <a:srgbClr val="0070C0"/>
                </a:solidFill>
              </a:rPr>
              <a:t>Conflict detection</a:t>
            </a:r>
            <a:r>
              <a:rPr lang="en-US" noProof="0" dirty="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quorum mechanism</a:t>
            </a:r>
            <a:endParaRPr lang="en-US" noProof="0" dirty="0"/>
          </a:p>
        </p:txBody>
      </p:sp>
      <p:sp>
        <p:nvSpPr>
          <p:cNvPr id="4" name="Segnaposto contenuto 3"/>
          <p:cNvSpPr>
            <a:spLocks noGrp="1"/>
          </p:cNvSpPr>
          <p:nvPr>
            <p:ph idx="1"/>
          </p:nvPr>
        </p:nvSpPr>
        <p:spPr/>
        <p:txBody>
          <a:bodyPr>
            <a:normAutofit/>
          </a:bodyPr>
          <a:lstStyle/>
          <a:p>
            <a:r>
              <a:rPr lang="en-US" dirty="0"/>
              <a:t>The </a:t>
            </a:r>
            <a:r>
              <a:rPr lang="en-US" dirty="0">
                <a:solidFill>
                  <a:srgbClr val="FF0000"/>
                </a:solidFill>
              </a:rPr>
              <a:t>quorum mechanism </a:t>
            </a:r>
            <a:r>
              <a:rPr lang="en-US" dirty="0"/>
              <a:t>ensures consistent IO under replication</a:t>
            </a:r>
          </a:p>
          <a:p>
            <a:pPr lvl="1"/>
            <a:r>
              <a:rPr lang="en-US" dirty="0"/>
              <a:t>Based on contacting a majority of the nodes responsible for certain data </a:t>
            </a:r>
          </a:p>
          <a:p>
            <a:pPr lvl="1"/>
            <a:r>
              <a:rPr lang="en-US" dirty="0"/>
              <a:t>The quorum is the minimum number of nodes that a distributed operation has to obtain in order to be allowed to perform an operation on a replicated data item</a:t>
            </a:r>
          </a:p>
          <a:p>
            <a:r>
              <a:rPr lang="en-US" dirty="0"/>
              <a:t>Each data item has N replicas</a:t>
            </a:r>
          </a:p>
          <a:p>
            <a:pPr lvl="1"/>
            <a:r>
              <a:rPr lang="en-US" dirty="0"/>
              <a:t>Writing quorum: W &gt; N/2</a:t>
            </a:r>
          </a:p>
          <a:p>
            <a:pPr lvl="2"/>
            <a:r>
              <a:rPr lang="en-US" dirty="0"/>
              <a:t>The write operation is allowed only if W replicas can be updated</a:t>
            </a:r>
          </a:p>
          <a:p>
            <a:pPr lvl="2"/>
            <a:r>
              <a:rPr lang="en-US" dirty="0"/>
              <a:t>Ensures that two write operations cannot occur concurrently</a:t>
            </a:r>
          </a:p>
          <a:p>
            <a:pPr lvl="1"/>
            <a:r>
              <a:rPr lang="en-US" dirty="0"/>
              <a:t>Reading quorum: R &gt; N-W</a:t>
            </a:r>
          </a:p>
          <a:p>
            <a:pPr lvl="2"/>
            <a:r>
              <a:rPr lang="en-US" dirty="0"/>
              <a:t>The read operation is allowed only if R replicas can be read</a:t>
            </a:r>
          </a:p>
          <a:p>
            <a:pPr lvl="2"/>
            <a:r>
              <a:rPr lang="en-US" dirty="0"/>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Managing consistency</a:t>
            </a:r>
          </a:p>
        </p:txBody>
      </p:sp>
      <p:sp>
        <p:nvSpPr>
          <p:cNvPr id="3" name="Segnaposto testo 2"/>
          <p:cNvSpPr>
            <a:spLocks noGrp="1"/>
          </p:cNvSpPr>
          <p:nvPr>
            <p:ph idx="1"/>
          </p:nvPr>
        </p:nvSpPr>
        <p:spPr/>
        <p:txBody>
          <a:bodyPr/>
          <a:lstStyle/>
          <a:p>
            <a:r>
              <a:rPr lang="en-US" noProof="0"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r>
              <a:rPr lang="en-US" dirty="0"/>
              <a:t>RDBMS come from decades of widespread usage</a:t>
            </a:r>
          </a:p>
          <a:p>
            <a:pPr lvl="1"/>
            <a:r>
              <a:rPr lang="en-US" dirty="0"/>
              <a:t>Strong focus on data consistency</a:t>
            </a:r>
          </a:p>
          <a:p>
            <a:pPr lvl="1"/>
            <a:r>
              <a:rPr lang="en-US" dirty="0"/>
              <a:t>Years of research activities to optimize performances</a:t>
            </a:r>
          </a:p>
          <a:p>
            <a:pPr lvl="1"/>
            <a:r>
              <a:rPr lang="en-US" dirty="0"/>
              <a:t>Highly complex systems (triggers, caching, security, etc.)</a:t>
            </a:r>
          </a:p>
          <a:p>
            <a:endParaRPr lang="en-US" dirty="0"/>
          </a:p>
          <a:p>
            <a:r>
              <a:rPr lang="en-US" dirty="0"/>
              <a:t>NoSQL systems are designed to succeed where RDBMSs fail</a:t>
            </a:r>
          </a:p>
          <a:p>
            <a:pPr lvl="1"/>
            <a:r>
              <a:rPr lang="en-US" dirty="0"/>
              <a:t>Strong focus on data </a:t>
            </a:r>
            <a:r>
              <a:rPr lang="en-US" dirty="0" err="1"/>
              <a:t>sharding</a:t>
            </a:r>
            <a:r>
              <a:rPr lang="en-US" dirty="0"/>
              <a:t> and high availability</a:t>
            </a:r>
          </a:p>
          <a:p>
            <a:pPr lvl="1"/>
            <a:r>
              <a:rPr lang="en-US" dirty="0"/>
              <a:t>Quite simple systems (for now)</a:t>
            </a:r>
          </a:p>
          <a:p>
            <a:pPr lvl="1"/>
            <a:r>
              <a:rPr lang="en-US" dirty="0"/>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an example</a:t>
            </a:r>
          </a:p>
        </p:txBody>
      </p:sp>
      <p:sp>
        <p:nvSpPr>
          <p:cNvPr id="3" name="Segnaposto contenuto 2"/>
          <p:cNvSpPr>
            <a:spLocks noGrp="1"/>
          </p:cNvSpPr>
          <p:nvPr>
            <p:ph idx="1"/>
          </p:nvPr>
        </p:nvSpPr>
        <p:spPr/>
        <p:txBody>
          <a:bodyPr>
            <a:normAutofit/>
          </a:bodyPr>
          <a:lstStyle/>
          <a:p>
            <a:r>
              <a:rPr lang="en-US" dirty="0"/>
              <a:t>Consider 1000€ to be transferred from bank account A to B; the transfer is made by:</a:t>
            </a:r>
          </a:p>
          <a:p>
            <a:pPr lvl="1"/>
            <a:r>
              <a:rPr lang="en-US" dirty="0"/>
              <a:t>Removing 1000€ from A</a:t>
            </a:r>
          </a:p>
          <a:p>
            <a:pPr lvl="1"/>
            <a:r>
              <a:rPr lang="en-US" dirty="0"/>
              <a:t>Adding 1000€ to B</a:t>
            </a:r>
          </a:p>
          <a:p>
            <a:endParaRPr lang="en-US" dirty="0"/>
          </a:p>
          <a:p>
            <a:r>
              <a:rPr lang="en-US" dirty="0"/>
              <a:t>What should never happen</a:t>
            </a:r>
          </a:p>
          <a:p>
            <a:pPr lvl="1"/>
            <a:r>
              <a:rPr lang="en-US" dirty="0"/>
              <a:t>The money is removed from A but not added to B</a:t>
            </a:r>
          </a:p>
          <a:p>
            <a:pPr lvl="1"/>
            <a:r>
              <a:rPr lang="en-US" dirty="0"/>
              <a:t>The money is added twice to B</a:t>
            </a:r>
          </a:p>
          <a:p>
            <a:pPr lvl="1"/>
            <a:r>
              <a:rPr lang="en-US" dirty="0"/>
              <a:t>A query on the database shows an intermediate state</a:t>
            </a:r>
          </a:p>
          <a:p>
            <a:pPr lvl="2"/>
            <a:r>
              <a:rPr lang="en-US" dirty="0"/>
              <a:t>E.g., A+B = 0€</a:t>
            </a:r>
          </a:p>
          <a:p>
            <a:r>
              <a:rPr lang="en-US" dirty="0"/>
              <a:t>RDBMS adopt </a:t>
            </a:r>
            <a:r>
              <a:rPr lang="en-US" dirty="0">
                <a:solidFill>
                  <a:srgbClr val="FF0000"/>
                </a:solidFill>
              </a:rPr>
              <a:t>transactions </a:t>
            </a:r>
            <a:r>
              <a:rPr lang="en-US" dirty="0"/>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lnSpcReduction="10000"/>
          </a:bodyPr>
          <a:lstStyle/>
          <a:p>
            <a:r>
              <a:rPr lang="en-US" dirty="0"/>
              <a:t>Transactions guarantee four fundamental properties: ACID</a:t>
            </a:r>
          </a:p>
          <a:p>
            <a:r>
              <a:rPr lang="en-US" b="1" dirty="0">
                <a:solidFill>
                  <a:schemeClr val="accent2"/>
                </a:solidFill>
              </a:rPr>
              <a:t>A</a:t>
            </a:r>
            <a:r>
              <a:rPr lang="en-US" dirty="0">
                <a:solidFill>
                  <a:schemeClr val="accent2"/>
                </a:solidFill>
              </a:rPr>
              <a:t>tomicity</a:t>
            </a:r>
          </a:p>
          <a:p>
            <a:pPr lvl="1"/>
            <a:r>
              <a:rPr lang="en-US" dirty="0"/>
              <a:t>The transaction is indivisible: either it fully completes, or it fails</a:t>
            </a:r>
          </a:p>
          <a:p>
            <a:pPr lvl="1"/>
            <a:r>
              <a:rPr lang="en-US" dirty="0"/>
              <a:t>It cannot be completed partially</a:t>
            </a:r>
          </a:p>
          <a:p>
            <a:r>
              <a:rPr lang="en-US" b="1" dirty="0">
                <a:solidFill>
                  <a:schemeClr val="accent2"/>
                </a:solidFill>
              </a:rPr>
              <a:t>C</a:t>
            </a:r>
            <a:r>
              <a:rPr lang="en-US" dirty="0">
                <a:solidFill>
                  <a:schemeClr val="accent2"/>
                </a:solidFill>
              </a:rPr>
              <a:t>onsistency</a:t>
            </a:r>
          </a:p>
          <a:p>
            <a:pPr lvl="1"/>
            <a:r>
              <a:rPr lang="en-US" dirty="0"/>
              <a:t>The transaction leaves the DB in a consistent state</a:t>
            </a:r>
          </a:p>
          <a:p>
            <a:pPr lvl="1"/>
            <a:r>
              <a:rPr lang="en-US" dirty="0"/>
              <a:t>Integrity constraints can never be violated</a:t>
            </a:r>
          </a:p>
          <a:p>
            <a:r>
              <a:rPr lang="en-US" b="1" dirty="0">
                <a:solidFill>
                  <a:schemeClr val="accent2"/>
                </a:solidFill>
              </a:rPr>
              <a:t>I</a:t>
            </a:r>
            <a:r>
              <a:rPr lang="en-US" dirty="0">
                <a:solidFill>
                  <a:schemeClr val="accent2"/>
                </a:solidFill>
              </a:rPr>
              <a:t>solation</a:t>
            </a:r>
          </a:p>
          <a:p>
            <a:pPr lvl="1"/>
            <a:r>
              <a:rPr lang="en-US" dirty="0"/>
              <a:t>The transaction is independent from the others</a:t>
            </a:r>
          </a:p>
          <a:p>
            <a:pPr lvl="1"/>
            <a:r>
              <a:rPr lang="en-US" dirty="0"/>
              <a:t>In case of concurrent transactions, the effect is the same of their sequential execution</a:t>
            </a:r>
          </a:p>
          <a:p>
            <a:r>
              <a:rPr lang="en-US" b="1" dirty="0">
                <a:solidFill>
                  <a:schemeClr val="accent2"/>
                </a:solidFill>
              </a:rPr>
              <a:t>D</a:t>
            </a:r>
            <a:r>
              <a:rPr lang="en-US" dirty="0">
                <a:solidFill>
                  <a:schemeClr val="accent2"/>
                </a:solidFill>
              </a:rPr>
              <a:t>urability</a:t>
            </a:r>
          </a:p>
          <a:p>
            <a:pPr lvl="1"/>
            <a:r>
              <a:rPr lang="en-US" dirty="0"/>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a:bodyPr>
          <a:lstStyle/>
          <a:p>
            <a:r>
              <a:rPr lang="en-US" dirty="0"/>
              <a:t>Implementation of ACID properties relies on </a:t>
            </a:r>
            <a:r>
              <a:rPr lang="en-US" dirty="0">
                <a:solidFill>
                  <a:schemeClr val="accent2"/>
                </a:solidFill>
              </a:rPr>
              <a:t>locking mechanisms and logs</a:t>
            </a:r>
          </a:p>
          <a:p>
            <a:pPr lvl="1"/>
            <a:r>
              <a:rPr lang="en-US" dirty="0"/>
              <a:t>Resources are locked, updates are logged</a:t>
            </a:r>
          </a:p>
          <a:p>
            <a:pPr lvl="1"/>
            <a:r>
              <a:rPr lang="en-US" dirty="0"/>
              <a:t>In case of problems, rollback to the original state</a:t>
            </a:r>
          </a:p>
          <a:p>
            <a:pPr lvl="1"/>
            <a:r>
              <a:rPr lang="en-US" dirty="0"/>
              <a:t>If no error occurs, unlock the resources</a:t>
            </a:r>
          </a:p>
          <a:p>
            <a:r>
              <a:rPr lang="en-US" dirty="0"/>
              <a:t>Consistency is guaranteed to the detriment of speed and availability</a:t>
            </a:r>
          </a:p>
          <a:p>
            <a:pPr lvl="1"/>
            <a:r>
              <a:rPr lang="en-US" dirty="0"/>
              <a:t>User may have to wait</a:t>
            </a:r>
          </a:p>
          <a:p>
            <a:pPr lvl="1"/>
            <a:r>
              <a:rPr lang="en-US" dirty="0"/>
              <a:t>Hard to replicate this mechanism in a distributed environment</a:t>
            </a:r>
          </a:p>
          <a:p>
            <a:r>
              <a:rPr lang="en-US" dirty="0"/>
              <a:t>But, sometimes, consistency is not that important</a:t>
            </a:r>
          </a:p>
          <a:p>
            <a:pPr lvl="1"/>
            <a:r>
              <a:rPr lang="en-US" dirty="0"/>
              <a:t>E.g.: e-commerce application</a:t>
            </a:r>
          </a:p>
          <a:p>
            <a:pPr lvl="1"/>
            <a:r>
              <a:rPr lang="en-US" dirty="0"/>
              <a:t>Shopping cart management requires speed and availability</a:t>
            </a:r>
          </a:p>
          <a:p>
            <a:pPr lvl="1"/>
            <a:r>
              <a:rPr lang="en-US" dirty="0"/>
              <a:t>Order emission requires consistency</a:t>
            </a:r>
          </a:p>
          <a:p>
            <a:endParaRPr lang="en-US" dirty="0"/>
          </a:p>
        </p:txBody>
      </p:sp>
    </p:spTree>
    <p:extLst>
      <p:ext uri="{BB962C8B-B14F-4D97-AF65-F5344CB8AC3E}">
        <p14:creationId xmlns:p14="http://schemas.microsoft.com/office/powerpoint/2010/main" val="602765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a:t>
            </a:r>
          </a:p>
        </p:txBody>
      </p:sp>
      <p:sp>
        <p:nvSpPr>
          <p:cNvPr id="3" name="Segnaposto contenuto 2"/>
          <p:cNvSpPr>
            <a:spLocks noGrp="1"/>
          </p:cNvSpPr>
          <p:nvPr>
            <p:ph idx="1"/>
          </p:nvPr>
        </p:nvSpPr>
        <p:spPr/>
        <p:txBody>
          <a:bodyPr/>
          <a:lstStyle/>
          <a:p>
            <a:r>
              <a:rPr lang="en-US" dirty="0"/>
              <a:t>Several attempts have been made to describe NoSQL properties with respect to ACID properties</a:t>
            </a:r>
          </a:p>
          <a:p>
            <a:pPr lvl="1"/>
            <a:r>
              <a:rPr lang="en-US" dirty="0"/>
              <a:t>CAP theorem</a:t>
            </a:r>
          </a:p>
          <a:p>
            <a:pPr lvl="1"/>
            <a:r>
              <a:rPr lang="en-US" dirty="0"/>
              <a:t>PACELC theorem</a:t>
            </a:r>
          </a:p>
          <a:p>
            <a:pPr lvl="1"/>
            <a:r>
              <a:rPr lang="en-US" dirty="0"/>
              <a:t>BASE philosophy</a:t>
            </a:r>
          </a:p>
          <a:p>
            <a:r>
              <a:rPr lang="en-US" dirty="0"/>
              <a:t>They are not properties on which NoSQL systems rely</a:t>
            </a:r>
          </a:p>
          <a:p>
            <a:pPr lvl="1"/>
            <a:r>
              <a:rPr lang="en-US" dirty="0"/>
              <a:t>Rather, they simply </a:t>
            </a:r>
            <a:r>
              <a:rPr lang="en-US" i="1" dirty="0"/>
              <a:t>try </a:t>
            </a:r>
            <a:r>
              <a:rPr lang="en-US" dirty="0"/>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"Theorem": only two of the following three properties can be guaranteed</a:t>
            </a:r>
          </a:p>
          <a:p>
            <a:r>
              <a:rPr lang="en-US" b="1" dirty="0">
                <a:solidFill>
                  <a:schemeClr val="accent2"/>
                </a:solidFill>
              </a:rPr>
              <a:t>C</a:t>
            </a:r>
            <a:r>
              <a:rPr lang="en-US" dirty="0">
                <a:solidFill>
                  <a:schemeClr val="accent2"/>
                </a:solidFill>
              </a:rPr>
              <a:t>onsistency: </a:t>
            </a:r>
            <a:r>
              <a:rPr lang="en-US" dirty="0"/>
              <a:t>the system is always consistent</a:t>
            </a:r>
          </a:p>
          <a:p>
            <a:pPr lvl="1"/>
            <a:r>
              <a:rPr lang="en-US" dirty="0"/>
              <a:t>Every node returns the same, most recent, successful write</a:t>
            </a:r>
          </a:p>
          <a:p>
            <a:pPr lvl="1"/>
            <a:r>
              <a:rPr lang="en-US" dirty="0"/>
              <a:t>Every client has the same view of the data</a:t>
            </a:r>
          </a:p>
          <a:p>
            <a:r>
              <a:rPr lang="en-US" b="1" dirty="0">
                <a:solidFill>
                  <a:schemeClr val="accent2"/>
                </a:solidFill>
              </a:rPr>
              <a:t>A</a:t>
            </a:r>
            <a:r>
              <a:rPr lang="en-US" dirty="0">
                <a:solidFill>
                  <a:schemeClr val="accent2"/>
                </a:solidFill>
              </a:rPr>
              <a:t>vailability: </a:t>
            </a:r>
            <a:r>
              <a:rPr lang="en-US" dirty="0"/>
              <a:t>the system is always available</a:t>
            </a:r>
          </a:p>
          <a:p>
            <a:pPr lvl="1"/>
            <a:r>
              <a:rPr lang="en-US" dirty="0"/>
              <a:t>Every non-failing node returns a response for all read and write requests in a reasonable amount of time</a:t>
            </a:r>
          </a:p>
          <a:p>
            <a:r>
              <a:rPr lang="en-US" b="1" dirty="0">
                <a:solidFill>
                  <a:schemeClr val="accent2"/>
                </a:solidFill>
              </a:rPr>
              <a:t>P</a:t>
            </a:r>
            <a:r>
              <a:rPr lang="en-US" dirty="0">
                <a:solidFill>
                  <a:schemeClr val="accent2"/>
                </a:solidFill>
              </a:rPr>
              <a:t>artition tolerance: </a:t>
            </a:r>
            <a:r>
              <a:rPr lang="en-US" dirty="0"/>
              <a:t>the system continues </a:t>
            </a:r>
            <a:br>
              <a:rPr lang="en-US" dirty="0"/>
            </a:br>
            <a:r>
              <a:rPr lang="en-US" dirty="0"/>
              <a:t>to function and upholds its consistency </a:t>
            </a:r>
            <a:br>
              <a:rPr lang="en-US" dirty="0"/>
            </a:br>
            <a:r>
              <a:rPr lang="en-US" dirty="0"/>
              <a:t>guarantees in spite of network partitions</a:t>
            </a:r>
          </a:p>
          <a:p>
            <a:pPr lvl="1"/>
            <a:r>
              <a:rPr lang="en-US" dirty="0">
                <a:solidFill>
                  <a:srgbClr val="FF0000"/>
                </a:solidFill>
              </a:rPr>
              <a:t>In distributed systems, network partitioning</a:t>
            </a:r>
            <a:br>
              <a:rPr lang="en-US" dirty="0">
                <a:solidFill>
                  <a:srgbClr val="FF0000"/>
                </a:solidFill>
              </a:rPr>
            </a:br>
            <a:r>
              <a:rPr lang="en-US" dirty="0">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Three situations</a:t>
            </a:r>
          </a:p>
          <a:p>
            <a:pPr lvl="1"/>
            <a:r>
              <a:rPr lang="en-US" dirty="0"/>
              <a:t>CA: the system cannot suffer from network partitioning (single server)</a:t>
            </a:r>
          </a:p>
          <a:p>
            <a:pPr lvl="1"/>
            <a:r>
              <a:rPr lang="en-US" dirty="0"/>
              <a:t>AP: in case of partitioning, the system sacrifices consistency (overbooking)</a:t>
            </a:r>
          </a:p>
          <a:p>
            <a:pPr lvl="1"/>
            <a:r>
              <a:rPr lang="en-US" dirty="0"/>
              <a:t>CP: in case of partitioning, the system sacrifices availability (bookings prevented)</a:t>
            </a:r>
          </a:p>
          <a:p>
            <a:r>
              <a:rPr lang="en-US" dirty="0"/>
              <a:t>Theorem interpretation is not trivial</a:t>
            </a:r>
          </a:p>
          <a:p>
            <a:pPr lvl="1"/>
            <a:r>
              <a:rPr lang="en-US" dirty="0"/>
              <a:t>Asymmetric properties: consistency is sacrificed to favor speed at all times, not just when partitioning happens</a:t>
            </a:r>
          </a:p>
          <a:p>
            <a:pPr lvl="1"/>
            <a:r>
              <a:rPr lang="en-US" dirty="0"/>
              <a:t>Different application requirements </a:t>
            </a:r>
            <a:r>
              <a:rPr lang="en-US" dirty="0">
                <a:sym typeface="Wingdings" panose="05000000000000000000" pitchFamily="2" charset="2"/>
              </a:rPr>
              <a:t> different algorithms handle these properties more strictly/loosely</a:t>
            </a:r>
            <a:endParaRPr lang="en-US" dirty="0"/>
          </a:p>
        </p:txBody>
      </p:sp>
    </p:spTree>
    <p:extLst>
      <p:ext uri="{BB962C8B-B14F-4D97-AF65-F5344CB8AC3E}">
        <p14:creationId xmlns:p14="http://schemas.microsoft.com/office/powerpoint/2010/main" val="985771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Consistency in NoSQL: </a:t>
            </a:r>
            <a:br>
              <a:rPr lang="en-US" dirty="0"/>
            </a:br>
            <a:r>
              <a:rPr lang="en-US" dirty="0"/>
              <a:t>relaxing CAP</a:t>
            </a:r>
            <a:endParaRPr lang="en-US" noProof="0" dirty="0"/>
          </a:p>
        </p:txBody>
      </p:sp>
      <p:sp>
        <p:nvSpPr>
          <p:cNvPr id="4" name="Segnaposto contenuto 3"/>
          <p:cNvSpPr>
            <a:spLocks noGrp="1"/>
          </p:cNvSpPr>
          <p:nvPr>
            <p:ph idx="1"/>
          </p:nvPr>
        </p:nvSpPr>
        <p:spPr/>
        <p:txBody>
          <a:bodyPr>
            <a:normAutofit fontScale="92500" lnSpcReduction="10000"/>
          </a:bodyPr>
          <a:lstStyle/>
          <a:p>
            <a:r>
              <a:rPr lang="en-US" dirty="0"/>
              <a:t>Consider two users that want to book the same room when a network partition happens</a:t>
            </a:r>
            <a:endParaRPr lang="en-US" noProof="0" dirty="0"/>
          </a:p>
          <a:p>
            <a:r>
              <a:rPr lang="en-US" b="1" noProof="0" dirty="0"/>
              <a:t>CP</a:t>
            </a:r>
            <a:r>
              <a:rPr lang="en-US" noProof="0" dirty="0"/>
              <a:t>: no one can book (</a:t>
            </a:r>
            <a:r>
              <a:rPr lang="en-US" noProof="0" dirty="0">
                <a:solidFill>
                  <a:srgbClr val="0070C0"/>
                </a:solidFill>
              </a:rPr>
              <a:t>A is sacrificed</a:t>
            </a:r>
            <a:r>
              <a:rPr lang="en-US" noProof="0" dirty="0"/>
              <a:t>)</a:t>
            </a:r>
          </a:p>
          <a:p>
            <a:pPr lvl="1"/>
            <a:r>
              <a:rPr lang="en-US" dirty="0"/>
              <a:t>Not the best solution</a:t>
            </a:r>
            <a:endParaRPr lang="en-US" noProof="0" dirty="0"/>
          </a:p>
          <a:p>
            <a:r>
              <a:rPr lang="en-US" b="1" dirty="0"/>
              <a:t>AP</a:t>
            </a:r>
            <a:r>
              <a:rPr lang="en-US" dirty="0"/>
              <a:t>: both can book (</a:t>
            </a:r>
            <a:r>
              <a:rPr lang="en-US" dirty="0">
                <a:solidFill>
                  <a:srgbClr val="0070C0"/>
                </a:solidFill>
              </a:rPr>
              <a:t>C is sacrificed</a:t>
            </a:r>
            <a:r>
              <a:rPr lang="en-US" dirty="0"/>
              <a:t>)</a:t>
            </a:r>
          </a:p>
          <a:p>
            <a:pPr lvl="1"/>
            <a:r>
              <a:rPr lang="en-US" dirty="0"/>
              <a:t>Possible overbooking: writing conflict to handle</a:t>
            </a:r>
          </a:p>
          <a:p>
            <a:r>
              <a:rPr lang="en-US" b="1" noProof="0" dirty="0" err="1">
                <a:solidFill>
                  <a:srgbClr val="FF0000"/>
                </a:solidFill>
              </a:rPr>
              <a:t>caP</a:t>
            </a:r>
            <a:r>
              <a:rPr lang="en-US" noProof="0" dirty="0"/>
              <a:t>: only one can book</a:t>
            </a:r>
          </a:p>
          <a:p>
            <a:pPr lvl="1"/>
            <a:r>
              <a:rPr lang="en-US" noProof="0" dirty="0"/>
              <a:t>The other will se the room available but cannot book it</a:t>
            </a:r>
          </a:p>
          <a:p>
            <a:r>
              <a:rPr lang="en-US" noProof="0" dirty="0">
                <a:solidFill>
                  <a:srgbClr val="FF0000"/>
                </a:solidFill>
              </a:rPr>
              <a:t>This is admissible only in certain scenarios</a:t>
            </a:r>
          </a:p>
          <a:p>
            <a:pPr lvl="1"/>
            <a:r>
              <a:rPr lang="en-US" noProof="0" dirty="0"/>
              <a:t>Finance? Blogs? E-commerce?</a:t>
            </a:r>
          </a:p>
          <a:p>
            <a:r>
              <a:rPr lang="en-US" noProof="0" dirty="0"/>
              <a:t>It’s important to understand:</a:t>
            </a:r>
          </a:p>
          <a:p>
            <a:pPr lvl="1"/>
            <a:r>
              <a:rPr lang="en-US" noProof="0" dirty="0">
                <a:solidFill>
                  <a:srgbClr val="0070C0"/>
                </a:solidFill>
              </a:rPr>
              <a:t>What is the tolerance to obsolete reads</a:t>
            </a:r>
          </a:p>
          <a:p>
            <a:pPr lvl="1"/>
            <a:r>
              <a:rPr lang="en-US" noProof="0" dirty="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PACELC</a:t>
            </a:r>
          </a:p>
        </p:txBody>
      </p:sp>
      <p:sp>
        <p:nvSpPr>
          <p:cNvPr id="3" name="Segnaposto contenuto 2"/>
          <p:cNvSpPr>
            <a:spLocks noGrp="1"/>
          </p:cNvSpPr>
          <p:nvPr>
            <p:ph idx="1"/>
          </p:nvPr>
        </p:nvSpPr>
        <p:spPr/>
        <p:txBody>
          <a:bodyPr>
            <a:normAutofit lnSpcReduction="10000"/>
          </a:bodyPr>
          <a:lstStyle/>
          <a:p>
            <a:r>
              <a:rPr lang="en-US" dirty="0"/>
              <a:t>Evolution of the CAP theorem (less known, but more precise)</a:t>
            </a:r>
          </a:p>
          <a:p>
            <a:pPr lvl="1"/>
            <a:r>
              <a:rPr lang="en-US" dirty="0"/>
              <a:t>if (</a:t>
            </a:r>
            <a:r>
              <a:rPr lang="en-US" b="1" dirty="0">
                <a:solidFill>
                  <a:schemeClr val="accent2"/>
                </a:solidFill>
              </a:rPr>
              <a:t>P</a:t>
            </a:r>
            <a:r>
              <a:rPr lang="en-US" dirty="0">
                <a:solidFill>
                  <a:schemeClr val="accent2"/>
                </a:solidFill>
              </a:rPr>
              <a:t>artition</a:t>
            </a:r>
            <a:r>
              <a:rPr lang="en-US" dirty="0"/>
              <a:t>) then { </a:t>
            </a:r>
            <a:r>
              <a:rPr lang="en-US" b="1" dirty="0" err="1">
                <a:solidFill>
                  <a:schemeClr val="accent2"/>
                </a:solidFill>
              </a:rPr>
              <a:t>A</a:t>
            </a:r>
            <a:r>
              <a:rPr lang="en-US" dirty="0" err="1">
                <a:solidFill>
                  <a:schemeClr val="accent2"/>
                </a:solidFill>
              </a:rPr>
              <a:t>vaialbility</a:t>
            </a:r>
            <a:r>
              <a:rPr lang="en-US" dirty="0">
                <a:solidFill>
                  <a:schemeClr val="accent2"/>
                </a:solidFill>
              </a:rPr>
              <a:t> </a:t>
            </a:r>
            <a:r>
              <a:rPr lang="en-US" dirty="0"/>
              <a:t>or </a:t>
            </a:r>
            <a:r>
              <a:rPr lang="en-US" b="1" dirty="0">
                <a:solidFill>
                  <a:schemeClr val="accent2"/>
                </a:solidFill>
              </a:rPr>
              <a:t>C</a:t>
            </a:r>
            <a:r>
              <a:rPr lang="en-US" dirty="0">
                <a:solidFill>
                  <a:schemeClr val="accent2"/>
                </a:solidFill>
              </a:rPr>
              <a:t>onsistency</a:t>
            </a:r>
            <a:r>
              <a:rPr lang="en-US" dirty="0"/>
              <a:t>? }</a:t>
            </a:r>
          </a:p>
          <a:p>
            <a:pPr lvl="1"/>
            <a:r>
              <a:rPr lang="en-US" b="1" dirty="0">
                <a:solidFill>
                  <a:schemeClr val="accent2"/>
                </a:solidFill>
              </a:rPr>
              <a:t>E</a:t>
            </a:r>
            <a:r>
              <a:rPr lang="en-US" dirty="0">
                <a:solidFill>
                  <a:schemeClr val="accent2"/>
                </a:solidFill>
              </a:rPr>
              <a:t>lse</a:t>
            </a:r>
            <a:r>
              <a:rPr lang="en-US" dirty="0"/>
              <a:t> { </a:t>
            </a:r>
            <a:r>
              <a:rPr lang="en-US" b="1" dirty="0">
                <a:solidFill>
                  <a:schemeClr val="accent2"/>
                </a:solidFill>
              </a:rPr>
              <a:t>L</a:t>
            </a:r>
            <a:r>
              <a:rPr lang="en-US" dirty="0">
                <a:solidFill>
                  <a:schemeClr val="accent2"/>
                </a:solidFill>
              </a:rPr>
              <a:t>atency </a:t>
            </a:r>
            <a:r>
              <a:rPr lang="en-US" dirty="0"/>
              <a:t>or </a:t>
            </a:r>
            <a:r>
              <a:rPr lang="en-US" b="1" dirty="0">
                <a:solidFill>
                  <a:schemeClr val="accent2"/>
                </a:solidFill>
              </a:rPr>
              <a:t>C</a:t>
            </a:r>
            <a:r>
              <a:rPr lang="en-US" dirty="0">
                <a:solidFill>
                  <a:schemeClr val="accent2"/>
                </a:solidFill>
              </a:rPr>
              <a:t>onsistency</a:t>
            </a:r>
            <a:r>
              <a:rPr lang="en-US" dirty="0"/>
              <a:t>? }</a:t>
            </a:r>
          </a:p>
          <a:p>
            <a:r>
              <a:rPr lang="en-US" dirty="0"/>
              <a:t>Different behavior in case or in absence of partitioning</a:t>
            </a:r>
          </a:p>
          <a:p>
            <a:pPr lvl="1"/>
            <a:r>
              <a:rPr lang="en-US" dirty="0"/>
              <a:t>PA: in case of partitioning, the system sacrifices consistency (overbooking)</a:t>
            </a:r>
          </a:p>
          <a:p>
            <a:pPr lvl="1"/>
            <a:r>
              <a:rPr lang="en-US" dirty="0"/>
              <a:t>PC: in case of partitioning, the system sacrifices availability (bookings prevented)</a:t>
            </a:r>
          </a:p>
          <a:p>
            <a:pPr lvl="1"/>
            <a:r>
              <a:rPr lang="en-US" dirty="0"/>
              <a:t>EL: otherwise, the system sacrifices consistency in favor of speed</a:t>
            </a:r>
          </a:p>
          <a:p>
            <a:pPr lvl="1"/>
            <a:r>
              <a:rPr lang="en-US" dirty="0"/>
              <a:t>EC: otherwise, the system sacrifices speed in favor of consistency </a:t>
            </a:r>
          </a:p>
          <a:p>
            <a:r>
              <a:rPr lang="en-US" dirty="0"/>
              <a:t>Four situations:</a:t>
            </a:r>
          </a:p>
          <a:p>
            <a:pPr lvl="1"/>
            <a:r>
              <a:rPr lang="en-US" dirty="0"/>
              <a:t>PA EL: system focused on speed and availability (main NoSQL philosophy)</a:t>
            </a:r>
          </a:p>
          <a:p>
            <a:pPr lvl="1"/>
            <a:r>
              <a:rPr lang="en-US" dirty="0"/>
              <a:t>PA EC: consistency sacrificed only when partitioning happens</a:t>
            </a:r>
          </a:p>
          <a:p>
            <a:pPr lvl="1"/>
            <a:r>
              <a:rPr lang="en-US" dirty="0"/>
              <a:t>PC EL: consistency enforced only when partitioning happens (e.g., Yahoo Sherpa)</a:t>
            </a:r>
          </a:p>
          <a:p>
            <a:pPr lvl="1"/>
            <a:r>
              <a:rPr lang="en-US" dirty="0"/>
              <a:t>PC EC: system focused on consistency (RDBMS)</a:t>
            </a:r>
          </a:p>
          <a:p>
            <a:pPr lvl="1"/>
            <a:endParaRPr lang="en-US" dirty="0"/>
          </a:p>
        </p:txBody>
      </p:sp>
    </p:spTree>
    <p:extLst>
      <p:ext uri="{BB962C8B-B14F-4D97-AF65-F5344CB8AC3E}">
        <p14:creationId xmlns:p14="http://schemas.microsoft.com/office/powerpoint/2010/main" val="38962739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BASE</a:t>
            </a:r>
          </a:p>
        </p:txBody>
      </p:sp>
      <p:sp>
        <p:nvSpPr>
          <p:cNvPr id="3" name="Segnaposto contenuto 2"/>
          <p:cNvSpPr>
            <a:spLocks noGrp="1"/>
          </p:cNvSpPr>
          <p:nvPr>
            <p:ph idx="1"/>
          </p:nvPr>
        </p:nvSpPr>
        <p:spPr/>
        <p:txBody>
          <a:bodyPr>
            <a:normAutofit/>
          </a:bodyPr>
          <a:lstStyle/>
          <a:p>
            <a:r>
              <a:rPr lang="en-US" dirty="0"/>
              <a:t>The CAP theorem is often cited as a justification for the use of weaker consistency models, for example </a:t>
            </a:r>
            <a:r>
              <a:rPr lang="en-US" b="1" dirty="0">
                <a:solidFill>
                  <a:srgbClr val="FF0000"/>
                </a:solidFill>
              </a:rPr>
              <a:t>BASE</a:t>
            </a:r>
            <a:endParaRPr lang="en-US" dirty="0"/>
          </a:p>
          <a:p>
            <a:pPr lvl="1"/>
            <a:r>
              <a:rPr lang="en-US" i="1" dirty="0"/>
              <a:t>Basically Available Soft-state services with Eventual consistency</a:t>
            </a:r>
          </a:p>
          <a:p>
            <a:r>
              <a:rPr lang="en-US" b="1" dirty="0">
                <a:solidFill>
                  <a:schemeClr val="accent2"/>
                </a:solidFill>
              </a:rPr>
              <a:t>B</a:t>
            </a:r>
            <a:r>
              <a:rPr lang="en-US" dirty="0">
                <a:solidFill>
                  <a:schemeClr val="accent2"/>
                </a:solidFill>
              </a:rPr>
              <a:t>asic </a:t>
            </a:r>
            <a:r>
              <a:rPr lang="en-US" b="1" dirty="0">
                <a:solidFill>
                  <a:schemeClr val="accent2"/>
                </a:solidFill>
              </a:rPr>
              <a:t>A</a:t>
            </a:r>
            <a:r>
              <a:rPr lang="en-US" dirty="0">
                <a:solidFill>
                  <a:schemeClr val="accent2"/>
                </a:solidFill>
              </a:rPr>
              <a:t>vailability: </a:t>
            </a:r>
            <a:r>
              <a:rPr lang="en-US" dirty="0"/>
              <a:t>the system should always be available</a:t>
            </a:r>
          </a:p>
          <a:p>
            <a:r>
              <a:rPr lang="en-US" b="1" dirty="0">
                <a:solidFill>
                  <a:schemeClr val="accent2"/>
                </a:solidFill>
              </a:rPr>
              <a:t>S</a:t>
            </a:r>
            <a:r>
              <a:rPr lang="en-US" dirty="0">
                <a:solidFill>
                  <a:schemeClr val="accent2"/>
                </a:solidFill>
              </a:rPr>
              <a:t>oft-state: </a:t>
            </a:r>
            <a:r>
              <a:rPr lang="en-US" dirty="0"/>
              <a:t>it is acceptable for the system to be temporarily inconsistent</a:t>
            </a:r>
          </a:p>
          <a:p>
            <a:r>
              <a:rPr lang="en-US" b="1" dirty="0">
                <a:solidFill>
                  <a:schemeClr val="accent2"/>
                </a:solidFill>
              </a:rPr>
              <a:t>E</a:t>
            </a:r>
            <a:r>
              <a:rPr lang="en-US" dirty="0">
                <a:solidFill>
                  <a:schemeClr val="accent2"/>
                </a:solidFill>
              </a:rPr>
              <a:t>ventual consistency: </a:t>
            </a:r>
            <a:r>
              <a:rPr lang="en-US" dirty="0"/>
              <a:t>eventually, the system becomes consistent</a:t>
            </a:r>
          </a:p>
          <a:p>
            <a:r>
              <a:rPr lang="en-US" dirty="0"/>
              <a:t>ACID</a:t>
            </a:r>
          </a:p>
          <a:p>
            <a:pPr lvl="1"/>
            <a:r>
              <a:rPr lang="en-US" dirty="0">
                <a:sym typeface="Wingdings" panose="05000000000000000000" pitchFamily="2" charset="2"/>
              </a:rPr>
              <a:t>Pessimistic approach (better safe than sorry)</a:t>
            </a:r>
          </a:p>
          <a:p>
            <a:r>
              <a:rPr lang="en-US" dirty="0">
                <a:sym typeface="Wingdings" panose="05000000000000000000" pitchFamily="2" charset="2"/>
              </a:rPr>
              <a:t>BASE </a:t>
            </a:r>
          </a:p>
          <a:p>
            <a:pPr lvl="1"/>
            <a:r>
              <a:rPr lang="en-US" dirty="0">
                <a:sym typeface="Wingdings" panose="05000000000000000000" pitchFamily="2" charset="2"/>
              </a:rPr>
              <a:t>Optimistic approach (everything is going to be ok)</a:t>
            </a:r>
          </a:p>
          <a:p>
            <a:pPr lvl="1"/>
            <a:r>
              <a:rPr lang="en-US" dirty="0">
                <a:sym typeface="Wingdings" panose="05000000000000000000" pitchFamily="2" charset="2"/>
              </a:rPr>
              <a:t>Higher throughput is better than enforcing consistency</a:t>
            </a:r>
            <a:endParaRPr lang="en-US" dirty="0"/>
          </a:p>
        </p:txBody>
      </p:sp>
    </p:spTree>
    <p:extLst>
      <p:ext uri="{BB962C8B-B14F-4D97-AF65-F5344CB8AC3E}">
        <p14:creationId xmlns:p14="http://schemas.microsoft.com/office/powerpoint/2010/main" val="6446588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One size does not fit all</a:t>
            </a:r>
          </a:p>
        </p:txBody>
      </p:sp>
      <p:sp>
        <p:nvSpPr>
          <p:cNvPr id="3" name="Segnaposto testo 2"/>
          <p:cNvSpPr>
            <a:spLocks noGrp="1"/>
          </p:cNvSpPr>
          <p:nvPr>
            <p:ph idx="1"/>
          </p:nvPr>
        </p:nvSpPr>
        <p:spPr/>
        <p:txBody>
          <a:bodyPr/>
          <a:lstStyle/>
          <a:p>
            <a:r>
              <a:rPr lang="en-US" noProof="0" dirty="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popular DBs</a:t>
            </a:r>
          </a:p>
        </p:txBody>
      </p:sp>
      <p:sp>
        <p:nvSpPr>
          <p:cNvPr id="4" name="Segnaposto contenuto 3"/>
          <p:cNvSpPr>
            <a:spLocks noGrp="1"/>
          </p:cNvSpPr>
          <p:nvPr>
            <p:ph idx="1"/>
          </p:nvPr>
        </p:nvSpPr>
        <p:spPr/>
        <p:txBody>
          <a:bodyPr>
            <a:normAutofit/>
          </a:bodyPr>
          <a:lstStyle/>
          <a:p>
            <a:r>
              <a:rPr lang="en-US" b="1" dirty="0"/>
              <a:t>Redis</a:t>
            </a:r>
            <a:r>
              <a:rPr lang="en-US" dirty="0"/>
              <a:t> (Data Structure server): </a:t>
            </a:r>
            <a:r>
              <a:rPr lang="en-US" dirty="0">
                <a:hlinkClick r:id="rId2"/>
              </a:rPr>
              <a:t>http://redis.io/</a:t>
            </a:r>
            <a:r>
              <a:rPr lang="en-US" dirty="0"/>
              <a:t> </a:t>
            </a:r>
          </a:p>
          <a:p>
            <a:pPr lvl="1"/>
            <a:r>
              <a:rPr lang="en-US" dirty="0"/>
              <a:t>Supports complex fields (list, set, …) and operations on values (range, diff, …) </a:t>
            </a:r>
          </a:p>
          <a:p>
            <a:r>
              <a:rPr lang="en-US" b="1" dirty="0"/>
              <a:t>Memcached DB: </a:t>
            </a:r>
            <a:r>
              <a:rPr lang="en-US" dirty="0">
                <a:hlinkClick r:id="rId3"/>
              </a:rPr>
              <a:t>http://memcached.org/</a:t>
            </a:r>
            <a:r>
              <a:rPr lang="en-US" dirty="0"/>
              <a:t> </a:t>
            </a:r>
          </a:p>
          <a:p>
            <a:r>
              <a:rPr lang="en-US" b="1" dirty="0" err="1"/>
              <a:t>Riak</a:t>
            </a:r>
            <a:r>
              <a:rPr lang="en-US" dirty="0"/>
              <a:t>: </a:t>
            </a:r>
            <a:r>
              <a:rPr lang="en-US" dirty="0">
                <a:hlinkClick r:id="rId4"/>
              </a:rPr>
              <a:t>http://basho.com/riak/</a:t>
            </a:r>
            <a:endParaRPr lang="en-US" dirty="0"/>
          </a:p>
          <a:p>
            <a:pPr lvl="1"/>
            <a:endParaRPr lang="en-US" noProof="0" dirty="0"/>
          </a:p>
        </p:txBody>
      </p:sp>
    </p:spTree>
    <p:extLst>
      <p:ext uri="{BB962C8B-B14F-4D97-AF65-F5344CB8AC3E}">
        <p14:creationId xmlns:p14="http://schemas.microsoft.com/office/powerpoint/2010/main" val="15179870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use</a:t>
            </a:r>
            <a:endParaRPr lang="en-US" noProof="0" dirty="0"/>
          </a:p>
        </p:txBody>
      </p:sp>
      <p:sp>
        <p:nvSpPr>
          <p:cNvPr id="4" name="Segnaposto contenuto 3"/>
          <p:cNvSpPr>
            <a:spLocks noGrp="1"/>
          </p:cNvSpPr>
          <p:nvPr>
            <p:ph idx="1"/>
          </p:nvPr>
        </p:nvSpPr>
        <p:spPr/>
        <p:txBody>
          <a:bodyPr>
            <a:normAutofit/>
          </a:bodyPr>
          <a:lstStyle/>
          <a:p>
            <a:r>
              <a:rPr lang="en-US" noProof="0" dirty="0"/>
              <a:t>Very simple use cases</a:t>
            </a:r>
          </a:p>
          <a:p>
            <a:pPr lvl="1"/>
            <a:r>
              <a:rPr lang="en-US" dirty="0"/>
              <a:t>Independent data (no need to model relationships)</a:t>
            </a:r>
          </a:p>
          <a:p>
            <a:pPr lvl="1"/>
            <a:r>
              <a:rPr lang="en-US" noProof="0" dirty="0"/>
              <a:t>The typical query is a simple lookup</a:t>
            </a:r>
          </a:p>
          <a:p>
            <a:pPr lvl="1"/>
            <a:r>
              <a:rPr lang="en-US" dirty="0"/>
              <a:t>Need super-fast performance</a:t>
            </a:r>
          </a:p>
          <a:p>
            <a:r>
              <a:rPr lang="en-US" noProof="0" dirty="0"/>
              <a:t>Examples</a:t>
            </a:r>
          </a:p>
          <a:p>
            <a:pPr lvl="1"/>
            <a:r>
              <a:rPr lang="en-US" b="1" noProof="0" dirty="0"/>
              <a:t>Session information</a:t>
            </a:r>
          </a:p>
          <a:p>
            <a:pPr lvl="2"/>
            <a:r>
              <a:rPr lang="en-US" noProof="0" dirty="0"/>
              <a:t>Each web session is identified by its own</a:t>
            </a:r>
            <a:r>
              <a:rPr lang="en-US" dirty="0"/>
              <a:t> </a:t>
            </a:r>
            <a:r>
              <a:rPr lang="en-US" dirty="0" err="1">
                <a:ea typeface="Verdana" panose="020B0604030504040204" pitchFamily="34" charset="0"/>
              </a:rPr>
              <a:t>sessionId</a:t>
            </a:r>
            <a:r>
              <a:rPr lang="en-US" dirty="0"/>
              <a:t>: </a:t>
            </a:r>
            <a:r>
              <a:rPr lang="en-US" noProof="0" dirty="0"/>
              <a:t>All related data can be stored with a </a:t>
            </a:r>
            <a:r>
              <a:rPr lang="en-US" dirty="0">
                <a:ea typeface="Verdana" panose="020B0604030504040204" pitchFamily="34" charset="0"/>
              </a:rPr>
              <a:t>PUT</a:t>
            </a:r>
            <a:r>
              <a:rPr lang="en-US" noProof="0" dirty="0"/>
              <a:t> request and returned with a </a:t>
            </a:r>
            <a:r>
              <a:rPr lang="en-US" dirty="0">
                <a:ea typeface="Verdana" panose="020B0604030504040204" pitchFamily="34" charset="0"/>
              </a:rPr>
              <a:t>GET</a:t>
            </a:r>
            <a:r>
              <a:rPr lang="en-US" noProof="0" dirty="0"/>
              <a:t> request</a:t>
            </a:r>
          </a:p>
          <a:p>
            <a:pPr lvl="1"/>
            <a:r>
              <a:rPr lang="en-US" b="1" noProof="0" dirty="0"/>
              <a:t>User profiles, preferences</a:t>
            </a:r>
          </a:p>
          <a:p>
            <a:pPr lvl="2"/>
            <a:r>
              <a:rPr lang="en-US" noProof="0" dirty="0"/>
              <a:t>Each user is uniquely identified (</a:t>
            </a:r>
            <a:r>
              <a:rPr lang="en-US" dirty="0" err="1">
                <a:ea typeface="Verdana" panose="020B0604030504040204" pitchFamily="34" charset="0"/>
              </a:rPr>
              <a:t>userId</a:t>
            </a:r>
            <a:r>
              <a:rPr lang="en-US" noProof="0" dirty="0"/>
              <a:t>, username) and has her own preferences in terms of language, colors, </a:t>
            </a:r>
            <a:r>
              <a:rPr lang="en-US" noProof="0" dirty="0" err="1"/>
              <a:t>timezone</a:t>
            </a:r>
            <a:r>
              <a:rPr lang="en-US" noProof="0" dirty="0"/>
              <a:t>, products, etc. – </a:t>
            </a:r>
            <a:r>
              <a:rPr lang="en-US" noProof="0" dirty="0">
                <a:solidFill>
                  <a:srgbClr val="0070C0"/>
                </a:solidFill>
              </a:rPr>
              <a:t>data that fits well within an aggregate</a:t>
            </a:r>
            <a:r>
              <a:rPr lang="en-US" dirty="0"/>
              <a:t> </a:t>
            </a:r>
          </a:p>
          <a:p>
            <a:pPr lvl="1"/>
            <a:r>
              <a:rPr lang="en-US" b="1" noProof="0" dirty="0"/>
              <a:t>Shopping cart, chat services</a:t>
            </a:r>
          </a:p>
          <a:p>
            <a:pPr lvl="2"/>
            <a:r>
              <a:rPr lang="en-US" noProof="0" dirty="0"/>
              <a:t>Each e-commerce websites associates a shopping cart to a user; it can be stored as </a:t>
            </a:r>
            <a:r>
              <a:rPr lang="en-US" noProof="0" dirty="0">
                <a:solidFill>
                  <a:srgbClr val="0070C0"/>
                </a:solidFill>
              </a:rPr>
              <a:t>an aggregate identified by the user ID</a:t>
            </a:r>
            <a:endParaRPr lang="en-US" noProof="0" dirty="0"/>
          </a:p>
        </p:txBody>
      </p:sp>
    </p:spTree>
    <p:extLst>
      <p:ext uri="{BB962C8B-B14F-4D97-AF65-F5344CB8AC3E}">
        <p14:creationId xmlns:p14="http://schemas.microsoft.com/office/powerpoint/2010/main" val="27910540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real use cases</a:t>
            </a:r>
          </a:p>
        </p:txBody>
      </p:sp>
      <p:sp>
        <p:nvSpPr>
          <p:cNvPr id="4" name="Segnaposto contenuto 3"/>
          <p:cNvSpPr>
            <a:spLocks noGrp="1"/>
          </p:cNvSpPr>
          <p:nvPr>
            <p:ph idx="1"/>
          </p:nvPr>
        </p:nvSpPr>
        <p:spPr/>
        <p:txBody>
          <a:bodyPr>
            <a:normAutofit lnSpcReduction="10000"/>
          </a:bodyPr>
          <a:lstStyle/>
          <a:p>
            <a:r>
              <a:rPr lang="en-US" b="1" noProof="0" dirty="0"/>
              <a:t>Crawling of web pages</a:t>
            </a:r>
          </a:p>
          <a:p>
            <a:pPr lvl="1"/>
            <a:r>
              <a:rPr lang="en-US" dirty="0"/>
              <a:t>The URL is the key, the whole page </a:t>
            </a:r>
            <a:br>
              <a:rPr lang="en-US" dirty="0"/>
            </a:br>
            <a:r>
              <a:rPr lang="en-US" dirty="0"/>
              <a:t>content (HTML, CSS, JS, images, ..)</a:t>
            </a:r>
            <a:br>
              <a:rPr lang="en-US" dirty="0"/>
            </a:br>
            <a:r>
              <a:rPr lang="en-US" dirty="0"/>
              <a:t>is the value</a:t>
            </a:r>
            <a:endParaRPr lang="en-US" noProof="0" dirty="0"/>
          </a:p>
          <a:p>
            <a:r>
              <a:rPr lang="en-US" b="1" noProof="0" dirty="0"/>
              <a:t>Twitter timeline</a:t>
            </a:r>
          </a:p>
          <a:p>
            <a:pPr lvl="1"/>
            <a:r>
              <a:rPr lang="en-US" noProof="0" dirty="0"/>
              <a:t>The user ID is the key, the list of most</a:t>
            </a:r>
            <a:br>
              <a:rPr lang="en-US" noProof="0" dirty="0"/>
            </a:br>
            <a:r>
              <a:rPr lang="en-US" noProof="0" dirty="0"/>
              <a:t>recent tweets to be shown is the value</a:t>
            </a:r>
          </a:p>
          <a:p>
            <a:r>
              <a:rPr lang="en-US" b="1" noProof="0" dirty="0"/>
              <a:t>Amazon S3 (Simple Storage Service)</a:t>
            </a:r>
          </a:p>
          <a:p>
            <a:pPr lvl="1"/>
            <a:r>
              <a:rPr lang="en-US" noProof="0" dirty="0"/>
              <a:t>A cloud-based file system service</a:t>
            </a:r>
            <a:endParaRPr lang="en-US" dirty="0"/>
          </a:p>
          <a:p>
            <a:pPr lvl="1"/>
            <a:r>
              <a:rPr lang="en-US" noProof="0" dirty="0"/>
              <a:t>Useful for personal backups, file sharing, website or apps publication</a:t>
            </a:r>
          </a:p>
          <a:p>
            <a:pPr lvl="1"/>
            <a:r>
              <a:rPr lang="en-US" noProof="0" dirty="0"/>
              <a:t>The more you store, the more you pay </a:t>
            </a:r>
          </a:p>
          <a:p>
            <a:pPr lvl="2"/>
            <a:r>
              <a:rPr lang="en-US" dirty="0"/>
              <a:t>Storage: approx. $0.03 per GB per month</a:t>
            </a:r>
          </a:p>
          <a:p>
            <a:pPr lvl="2"/>
            <a:r>
              <a:rPr lang="en-US" dirty="0"/>
              <a:t>Uploading files: approx. $0.005 per 1000 items</a:t>
            </a:r>
          </a:p>
          <a:p>
            <a:pPr lvl="2"/>
            <a:r>
              <a:rPr lang="en-US" dirty="0"/>
              <a:t>Downloading files: approx. $0.004 per 10,000 files* PLUS $0.09 per GB (first GB free)</a:t>
            </a:r>
            <a:endParaRPr lang="en-US" noProof="0" dirty="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 with many relationships</a:t>
            </a:r>
          </a:p>
          <a:p>
            <a:pPr lvl="1"/>
            <a:r>
              <a:rPr lang="en-US" noProof="0" dirty="0"/>
              <a:t>When relationships between data (in the same or in different collections) must be followed </a:t>
            </a:r>
          </a:p>
          <a:p>
            <a:pPr lvl="1"/>
            <a:r>
              <a:rPr lang="en-US" dirty="0"/>
              <a:t>S</a:t>
            </a:r>
            <a:r>
              <a:rPr lang="en-US" noProof="0" dirty="0" err="1"/>
              <a:t>ome</a:t>
            </a:r>
            <a:r>
              <a:rPr lang="en-US" noProof="0" dirty="0"/>
              <a:t> systems offer limited link-walking mechanisms</a:t>
            </a:r>
          </a:p>
          <a:p>
            <a:r>
              <a:rPr lang="en-US" b="1" dirty="0"/>
              <a:t>Multi-record operations</a:t>
            </a:r>
          </a:p>
          <a:p>
            <a:pPr lvl="1"/>
            <a:r>
              <a:rPr lang="en-US" dirty="0"/>
              <a:t>Because operations (mostly) involve one record at a time</a:t>
            </a:r>
          </a:p>
          <a:p>
            <a:r>
              <a:rPr lang="en-US" b="1" noProof="0" dirty="0"/>
              <a:t>Querying the data</a:t>
            </a:r>
          </a:p>
          <a:p>
            <a:pPr lvl="1"/>
            <a:r>
              <a:rPr lang="en-US" noProof="0" dirty="0"/>
              <a:t>If it is necessary to query the values, not just the key </a:t>
            </a:r>
          </a:p>
          <a:p>
            <a:pPr lvl="1"/>
            <a:r>
              <a:rPr lang="en-US" noProof="0" dirty="0"/>
              <a:t>Few systems offer </a:t>
            </a:r>
            <a:r>
              <a:rPr lang="en-US" dirty="0"/>
              <a:t>limited functionalities </a:t>
            </a:r>
            <a:r>
              <a:rPr lang="en-US" noProof="0" dirty="0"/>
              <a:t>(e.g., </a:t>
            </a:r>
            <a:r>
              <a:rPr lang="en-US" noProof="0" dirty="0" err="1"/>
              <a:t>Riak</a:t>
            </a:r>
            <a:r>
              <a:rPr lang="en-US" noProof="0" dirty="0"/>
              <a:t> Search)</a:t>
            </a:r>
          </a:p>
        </p:txBody>
      </p:sp>
    </p:spTree>
    <p:extLst>
      <p:ext uri="{BB962C8B-B14F-4D97-AF65-F5344CB8AC3E}">
        <p14:creationId xmlns:p14="http://schemas.microsoft.com/office/powerpoint/2010/main" val="16681239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popular DBs</a:t>
            </a:r>
            <a:endParaRPr lang="en-US" noProof="0" dirty="0"/>
          </a:p>
        </p:txBody>
      </p:sp>
      <p:sp>
        <p:nvSpPr>
          <p:cNvPr id="4" name="Segnaposto contenuto 3"/>
          <p:cNvSpPr>
            <a:spLocks noGrp="1"/>
          </p:cNvSpPr>
          <p:nvPr>
            <p:ph idx="1"/>
          </p:nvPr>
        </p:nvSpPr>
        <p:spPr/>
        <p:txBody>
          <a:bodyPr/>
          <a:lstStyle/>
          <a:p>
            <a:r>
              <a:rPr lang="en-US" b="1" noProof="0" dirty="0"/>
              <a:t>MongoDB</a:t>
            </a:r>
            <a:r>
              <a:rPr lang="en-US" dirty="0"/>
              <a:t>: </a:t>
            </a:r>
            <a:r>
              <a:rPr lang="en-US" noProof="0" dirty="0">
                <a:hlinkClick r:id="rId2"/>
              </a:rPr>
              <a:t>http://www.mongodb.org</a:t>
            </a:r>
            <a:r>
              <a:rPr lang="en-US" dirty="0"/>
              <a:t> </a:t>
            </a:r>
            <a:endParaRPr lang="en-US" noProof="0" dirty="0"/>
          </a:p>
          <a:p>
            <a:r>
              <a:rPr lang="en-US" b="1" dirty="0"/>
              <a:t>Couchbase: </a:t>
            </a:r>
            <a:r>
              <a:rPr lang="en-US" dirty="0">
                <a:hlinkClick r:id="rId3"/>
              </a:rPr>
              <a:t>http://www.couchbase.com</a:t>
            </a:r>
            <a:r>
              <a:rPr lang="en-US" dirty="0"/>
              <a:t> </a:t>
            </a:r>
          </a:p>
          <a:p>
            <a:r>
              <a:rPr lang="en-US" b="1" noProof="0" dirty="0"/>
              <a:t>CouchDB</a:t>
            </a:r>
            <a:r>
              <a:rPr lang="en-US" dirty="0"/>
              <a:t>: </a:t>
            </a:r>
            <a:r>
              <a:rPr lang="en-US" noProof="0" dirty="0">
                <a:hlinkClick r:id="rId4"/>
              </a:rPr>
              <a:t>http://couchdb.apache.org</a:t>
            </a:r>
            <a:r>
              <a:rPr lang="en-US" noProof="0" dirty="0"/>
              <a:t> </a:t>
            </a:r>
          </a:p>
        </p:txBody>
      </p:sp>
    </p:spTree>
    <p:extLst>
      <p:ext uri="{BB962C8B-B14F-4D97-AF65-F5344CB8AC3E}">
        <p14:creationId xmlns:p14="http://schemas.microsoft.com/office/powerpoint/2010/main" val="960136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deal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use</a:t>
            </a:r>
          </a:p>
        </p:txBody>
      </p:sp>
      <p:sp>
        <p:nvSpPr>
          <p:cNvPr id="4" name="Segnaposto contenuto 3"/>
          <p:cNvSpPr>
            <a:spLocks noGrp="1"/>
          </p:cNvSpPr>
          <p:nvPr>
            <p:ph idx="1"/>
          </p:nvPr>
        </p:nvSpPr>
        <p:spPr/>
        <p:txBody>
          <a:bodyPr>
            <a:normAutofit lnSpcReduction="10000"/>
          </a:bodyPr>
          <a:lstStyle/>
          <a:p>
            <a:r>
              <a:rPr lang="en-US" dirty="0"/>
              <a:t>Higher expressiveness</a:t>
            </a:r>
          </a:p>
          <a:p>
            <a:pPr lvl="1"/>
            <a:r>
              <a:rPr lang="en-US" dirty="0"/>
              <a:t>Store data according to a highly nested data model</a:t>
            </a:r>
          </a:p>
          <a:p>
            <a:pPr lvl="1"/>
            <a:r>
              <a:rPr lang="en-US" noProof="0" dirty="0"/>
              <a:t>Need to formulate complex queries on many fields</a:t>
            </a:r>
          </a:p>
          <a:p>
            <a:r>
              <a:rPr lang="en-US" dirty="0"/>
              <a:t>Examples</a:t>
            </a:r>
            <a:endParaRPr lang="en-US" noProof="0" dirty="0"/>
          </a:p>
          <a:p>
            <a:pPr lvl="1"/>
            <a:r>
              <a:rPr lang="en-US" b="1" noProof="0" dirty="0"/>
              <a:t>Event logs</a:t>
            </a:r>
          </a:p>
          <a:p>
            <a:pPr lvl="2"/>
            <a:r>
              <a:rPr lang="en-US" noProof="0" dirty="0">
                <a:solidFill>
                  <a:srgbClr val="0070C0"/>
                </a:solidFill>
              </a:rPr>
              <a:t>Central repo to store event logs from many applications; </a:t>
            </a:r>
            <a:r>
              <a:rPr lang="en-US" dirty="0"/>
              <a:t>shard on app name or event type</a:t>
            </a:r>
          </a:p>
          <a:p>
            <a:pPr lvl="1"/>
            <a:r>
              <a:rPr lang="en-US" b="1" noProof="0" dirty="0"/>
              <a:t>CMS, blogging platforms</a:t>
            </a:r>
          </a:p>
          <a:p>
            <a:pPr lvl="2"/>
            <a:r>
              <a:rPr lang="en-US" noProof="0" dirty="0">
                <a:solidFill>
                  <a:srgbClr val="0070C0"/>
                </a:solidFill>
              </a:rPr>
              <a:t>The absence of a predefined schema </a:t>
            </a:r>
            <a:r>
              <a:rPr lang="en-US" dirty="0">
                <a:solidFill>
                  <a:srgbClr val="0070C0"/>
                </a:solidFill>
              </a:rPr>
              <a:t>fits well</a:t>
            </a:r>
            <a:r>
              <a:rPr lang="en-US" noProof="0" dirty="0">
                <a:solidFill>
                  <a:srgbClr val="0070C0"/>
                </a:solidFill>
              </a:rPr>
              <a:t> </a:t>
            </a:r>
            <a:r>
              <a:rPr lang="en-US" noProof="0" dirty="0"/>
              <a:t>within content management systems (CMS) or website management applications, to handle comments, registrations and user profiles</a:t>
            </a:r>
          </a:p>
          <a:p>
            <a:pPr lvl="1"/>
            <a:r>
              <a:rPr lang="en-US" b="1" noProof="0" dirty="0"/>
              <a:t>Web Analytics or Real-Time Analytics</a:t>
            </a:r>
          </a:p>
          <a:p>
            <a:pPr lvl="2"/>
            <a:r>
              <a:rPr lang="en-US" noProof="0" dirty="0">
                <a:solidFill>
                  <a:srgbClr val="0070C0"/>
                </a:solidFill>
              </a:rPr>
              <a:t>The ability to update only specific fields </a:t>
            </a:r>
            <a:r>
              <a:rPr lang="en-US" noProof="0" dirty="0"/>
              <a:t>enables fast update of analytical metrics</a:t>
            </a:r>
          </a:p>
          <a:p>
            <a:pPr lvl="2"/>
            <a:r>
              <a:rPr lang="en-US" noProof="0" dirty="0">
                <a:solidFill>
                  <a:srgbClr val="0070C0"/>
                </a:solidFill>
              </a:rPr>
              <a:t>Text indexing</a:t>
            </a:r>
            <a:r>
              <a:rPr lang="en-US" noProof="0" dirty="0"/>
              <a:t> enables </a:t>
            </a:r>
            <a:r>
              <a:rPr lang="en-US" dirty="0"/>
              <a:t>real-time sentiment analysis and social media monitoring</a:t>
            </a:r>
            <a:endParaRPr lang="en-US" noProof="0" dirty="0"/>
          </a:p>
          <a:p>
            <a:pPr lvl="1"/>
            <a:r>
              <a:rPr lang="en-US" b="1" noProof="0" dirty="0"/>
              <a:t>E-commerce applications</a:t>
            </a:r>
          </a:p>
          <a:p>
            <a:pPr lvl="2"/>
            <a:r>
              <a:rPr lang="en-US" noProof="0" dirty="0">
                <a:solidFill>
                  <a:srgbClr val="0070C0"/>
                </a:solidFill>
              </a:rPr>
              <a:t>Schema flexibility is often required </a:t>
            </a:r>
            <a:r>
              <a:rPr lang="en-US" noProof="0" dirty="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Document: real use cases</a:t>
            </a:r>
            <a:endParaRPr lang="en-US" noProof="0" dirty="0"/>
          </a:p>
        </p:txBody>
      </p:sp>
      <p:sp>
        <p:nvSpPr>
          <p:cNvPr id="4" name="Segnaposto contenuto 3"/>
          <p:cNvSpPr>
            <a:spLocks noGrp="1"/>
          </p:cNvSpPr>
          <p:nvPr>
            <p:ph idx="1"/>
          </p:nvPr>
        </p:nvSpPr>
        <p:spPr/>
        <p:txBody>
          <a:bodyPr>
            <a:normAutofit/>
          </a:bodyPr>
          <a:lstStyle/>
          <a:p>
            <a:r>
              <a:rPr lang="en-US" b="1" noProof="0" dirty="0" err="1"/>
              <a:t>Adversting</a:t>
            </a:r>
            <a:r>
              <a:rPr lang="en-US" b="1" noProof="0" dirty="0"/>
              <a:t> services</a:t>
            </a:r>
          </a:p>
          <a:p>
            <a:pPr lvl="1"/>
            <a:r>
              <a:rPr lang="en-US" noProof="0" dirty="0"/>
              <a:t>MongoDB was born as a system for banner ads</a:t>
            </a:r>
          </a:p>
          <a:p>
            <a:pPr lvl="2"/>
            <a:r>
              <a:rPr lang="en-US" dirty="0"/>
              <a:t>24/7 availability and high performance</a:t>
            </a:r>
          </a:p>
          <a:p>
            <a:pPr lvl="2"/>
            <a:r>
              <a:rPr lang="en-US" dirty="0"/>
              <a:t>Complex rules to find the right banner based on user’s interests</a:t>
            </a:r>
          </a:p>
          <a:p>
            <a:pPr lvl="2"/>
            <a:r>
              <a:rPr lang="en-US" dirty="0"/>
              <a:t>Handle several kinds of ads and show detailed analytics</a:t>
            </a:r>
          </a:p>
          <a:p>
            <a:r>
              <a:rPr lang="en-US" b="1" dirty="0"/>
              <a:t>Internet of Things</a:t>
            </a:r>
          </a:p>
          <a:p>
            <a:pPr lvl="1"/>
            <a:r>
              <a:rPr lang="en-US" dirty="0"/>
              <a:t>Real-time management of sensor-based data</a:t>
            </a:r>
          </a:p>
          <a:p>
            <a:pPr lvl="1"/>
            <a:r>
              <a:rPr lang="en-US" dirty="0"/>
              <a:t>Bosch uses MongoDB to capture data from cars (breaks, ABS, windscreen wiper, etc.) and aircrafts maintenance tools</a:t>
            </a:r>
          </a:p>
          <a:p>
            <a:pPr lvl="2"/>
            <a:r>
              <a:rPr lang="en-US" dirty="0"/>
              <a:t>Business rules are applied to warn the pilot when the breaking system pressure falls under a critical threshold, or the maintenance operator when the tool is used improperly</a:t>
            </a:r>
          </a:p>
          <a:p>
            <a:pPr lvl="1"/>
            <a:r>
              <a:rPr lang="en-US" dirty="0"/>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avoid</a:t>
            </a:r>
          </a:p>
        </p:txBody>
      </p:sp>
      <p:sp>
        <p:nvSpPr>
          <p:cNvPr id="4" name="Segnaposto contenuto 3"/>
          <p:cNvSpPr>
            <a:spLocks noGrp="1"/>
          </p:cNvSpPr>
          <p:nvPr>
            <p:ph idx="1"/>
          </p:nvPr>
        </p:nvSpPr>
        <p:spPr/>
        <p:txBody>
          <a:bodyPr>
            <a:normAutofit/>
          </a:bodyPr>
          <a:lstStyle/>
          <a:p>
            <a:r>
              <a:rPr lang="en-US" b="1" dirty="0"/>
              <a:t>ACID transactions requirement</a:t>
            </a:r>
          </a:p>
          <a:p>
            <a:pPr lvl="1"/>
            <a:r>
              <a:rPr lang="en-US" noProof="0" dirty="0"/>
              <a:t>If not for a few exceptions (e.g., </a:t>
            </a:r>
            <a:r>
              <a:rPr lang="en-US" noProof="0" dirty="0" err="1"/>
              <a:t>RavenDB</a:t>
            </a:r>
            <a:r>
              <a:rPr lang="en-US" noProof="0" dirty="0"/>
              <a:t>), document databases are not suited for cross-document atomicity </a:t>
            </a:r>
          </a:p>
          <a:p>
            <a:r>
              <a:rPr lang="en-US" b="1" noProof="0" dirty="0"/>
              <a:t>Queries on high-variety data</a:t>
            </a:r>
          </a:p>
          <a:p>
            <a:pPr lvl="1"/>
            <a:r>
              <a:rPr lang="en-US" noProof="0" dirty="0">
                <a:solidFill>
                  <a:srgbClr val="0070C0"/>
                </a:solidFill>
              </a:rPr>
              <a:t>If the aggregate structure continuously evolves, queries must be constantly updated </a:t>
            </a:r>
            <a:r>
              <a:rPr lang="en-US" noProof="0" dirty="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popular DBs</a:t>
            </a:r>
            <a:endParaRPr lang="en-US" noProof="0" dirty="0"/>
          </a:p>
        </p:txBody>
      </p:sp>
      <p:sp>
        <p:nvSpPr>
          <p:cNvPr id="4" name="Segnaposto contenuto 3"/>
          <p:cNvSpPr>
            <a:spLocks noGrp="1"/>
          </p:cNvSpPr>
          <p:nvPr>
            <p:ph idx="1"/>
          </p:nvPr>
        </p:nvSpPr>
        <p:spPr/>
        <p:txBody>
          <a:bodyPr/>
          <a:lstStyle/>
          <a:p>
            <a:r>
              <a:rPr lang="en-US" b="1" noProof="0" dirty="0"/>
              <a:t>Cassandra</a:t>
            </a:r>
            <a:r>
              <a:rPr lang="en-US" noProof="0" dirty="0"/>
              <a:t>: </a:t>
            </a:r>
            <a:r>
              <a:rPr lang="en-US" noProof="0" dirty="0">
                <a:hlinkClick r:id="rId2"/>
              </a:rPr>
              <a:t>http://cassandra.apache.org</a:t>
            </a:r>
            <a:r>
              <a:rPr lang="en-US" dirty="0"/>
              <a:t> </a:t>
            </a:r>
            <a:endParaRPr lang="en-US" noProof="0" dirty="0"/>
          </a:p>
          <a:p>
            <a:r>
              <a:rPr lang="en-US" b="1" noProof="0" dirty="0"/>
              <a:t>HBase</a:t>
            </a:r>
            <a:r>
              <a:rPr lang="en-US" dirty="0"/>
              <a:t>: </a:t>
            </a:r>
            <a:r>
              <a:rPr lang="en-US" noProof="0" dirty="0">
                <a:hlinkClick r:id="rId3"/>
              </a:rPr>
              <a:t>https://hbase.apache.org</a:t>
            </a:r>
            <a:r>
              <a:rPr lang="en-US" dirty="0"/>
              <a:t> </a:t>
            </a:r>
            <a:endParaRPr lang="en-US" noProof="0" dirty="0"/>
          </a:p>
          <a:p>
            <a:r>
              <a:rPr lang="en-US" b="1" dirty="0"/>
              <a:t>Google </a:t>
            </a:r>
            <a:r>
              <a:rPr lang="en-US" b="1" dirty="0" err="1"/>
              <a:t>BigTable</a:t>
            </a:r>
            <a:r>
              <a:rPr lang="en-US" dirty="0"/>
              <a:t>:  </a:t>
            </a:r>
            <a:r>
              <a:rPr lang="en-US" dirty="0">
                <a:hlinkClick r:id="rId4"/>
              </a:rPr>
              <a:t>https://cloud.google.com/bigtable</a:t>
            </a:r>
            <a:r>
              <a:rPr lang="en-US" dirty="0"/>
              <a:t> </a:t>
            </a:r>
            <a:endParaRPr lang="en-US" noProof="0" dirty="0"/>
          </a:p>
        </p:txBody>
      </p:sp>
    </p:spTree>
    <p:extLst>
      <p:ext uri="{BB962C8B-B14F-4D97-AF65-F5344CB8AC3E}">
        <p14:creationId xmlns:p14="http://schemas.microsoft.com/office/powerpoint/2010/main" val="257814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use</a:t>
            </a:r>
            <a:endParaRPr lang="en-US" noProof="0" dirty="0"/>
          </a:p>
        </p:txBody>
      </p:sp>
      <p:sp>
        <p:nvSpPr>
          <p:cNvPr id="9" name="Segnaposto contenuto 3"/>
          <p:cNvSpPr>
            <a:spLocks noGrp="1"/>
          </p:cNvSpPr>
          <p:nvPr>
            <p:ph idx="1"/>
          </p:nvPr>
        </p:nvSpPr>
        <p:spPr/>
        <p:txBody>
          <a:bodyPr>
            <a:normAutofit/>
          </a:bodyPr>
          <a:lstStyle/>
          <a:p>
            <a:r>
              <a:rPr lang="en-US" dirty="0"/>
              <a:t>Compromise between expressiveness and simplicity</a:t>
            </a:r>
          </a:p>
          <a:p>
            <a:pPr lvl="1"/>
            <a:r>
              <a:rPr lang="en-US" dirty="0"/>
              <a:t>Limited (but some) requirements in terms of data model</a:t>
            </a:r>
          </a:p>
          <a:p>
            <a:pPr lvl="1"/>
            <a:r>
              <a:rPr lang="en-US" dirty="0"/>
              <a:t>Limited (but some) requirements in terms of querying records</a:t>
            </a:r>
          </a:p>
          <a:p>
            <a:r>
              <a:rPr lang="en-US" dirty="0"/>
              <a:t>Examples</a:t>
            </a:r>
          </a:p>
          <a:p>
            <a:pPr lvl="1"/>
            <a:r>
              <a:rPr lang="en-US" b="1" dirty="0"/>
              <a:t>Event logs; CMS, blogging platforms</a:t>
            </a:r>
          </a:p>
          <a:p>
            <a:pPr lvl="2"/>
            <a:r>
              <a:rPr lang="en-US" dirty="0"/>
              <a:t>Similarly to document databases, </a:t>
            </a:r>
            <a:r>
              <a:rPr lang="en-US" dirty="0">
                <a:solidFill>
                  <a:srgbClr val="0070C0"/>
                </a:solidFill>
              </a:rPr>
              <a:t>different applications may use different columns</a:t>
            </a:r>
            <a:endParaRPr lang="en-US" dirty="0"/>
          </a:p>
          <a:p>
            <a:pPr lvl="1"/>
            <a:r>
              <a:rPr lang="en-US" b="1" dirty="0"/>
              <a:t>Sparse matrixes</a:t>
            </a:r>
          </a:p>
          <a:p>
            <a:pPr lvl="2"/>
            <a:r>
              <a:rPr lang="en-US" dirty="0"/>
              <a:t>While an RDBMS would store </a:t>
            </a:r>
            <a:r>
              <a:rPr lang="en-US" i="1" dirty="0"/>
              <a:t>null </a:t>
            </a:r>
            <a:r>
              <a:rPr lang="en-US" dirty="0"/>
              <a:t>values, a wide column </a:t>
            </a:r>
            <a:r>
              <a:rPr lang="en-US" dirty="0">
                <a:solidFill>
                  <a:srgbClr val="0070C0"/>
                </a:solidFill>
              </a:rPr>
              <a:t>stores only the columns for which a value is specified</a:t>
            </a:r>
            <a:endParaRPr lang="en-US" dirty="0"/>
          </a:p>
          <a:p>
            <a:pPr lvl="1"/>
            <a:r>
              <a:rPr lang="en-US" b="1" dirty="0"/>
              <a:t>GIS applications</a:t>
            </a:r>
          </a:p>
          <a:p>
            <a:pPr lvl="2"/>
            <a:r>
              <a:rPr lang="en-US" dirty="0"/>
              <a:t>Pieces of a map (tiles) can be stored as </a:t>
            </a:r>
            <a:r>
              <a:rPr lang="en-US" dirty="0">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real use cases</a:t>
            </a:r>
            <a:endParaRPr lang="en-US" noProof="0" dirty="0"/>
          </a:p>
        </p:txBody>
      </p:sp>
      <p:sp>
        <p:nvSpPr>
          <p:cNvPr id="9" name="Segnaposto contenuto 3"/>
          <p:cNvSpPr>
            <a:spLocks noGrp="1"/>
          </p:cNvSpPr>
          <p:nvPr>
            <p:ph idx="1"/>
          </p:nvPr>
        </p:nvSpPr>
        <p:spPr/>
        <p:txBody>
          <a:bodyPr>
            <a:normAutofit/>
          </a:bodyPr>
          <a:lstStyle/>
          <a:p>
            <a:r>
              <a:rPr lang="en-US" b="1" dirty="0"/>
              <a:t>Google applications</a:t>
            </a:r>
          </a:p>
          <a:p>
            <a:pPr lvl="1"/>
            <a:r>
              <a:rPr lang="en-US" dirty="0" err="1"/>
              <a:t>BigTable</a:t>
            </a:r>
            <a:r>
              <a:rPr lang="en-US" dirty="0"/>
              <a:t> is the DB used by Google for most of its applications, including Search, Analytics, Maps and Gmail</a:t>
            </a:r>
          </a:p>
          <a:p>
            <a:r>
              <a:rPr lang="en-US" b="1" dirty="0"/>
              <a:t>User profiles and preferences</a:t>
            </a:r>
          </a:p>
          <a:p>
            <a:pPr lvl="1"/>
            <a:r>
              <a:rPr lang="en-US" dirty="0"/>
              <a:t>Spotify uses Cassandra to store metadata about users, artists, songs, playlists, etc.</a:t>
            </a:r>
          </a:p>
          <a:p>
            <a:r>
              <a:rPr lang="en-US" b="1" dirty="0"/>
              <a:t>Manhattan</a:t>
            </a:r>
          </a:p>
          <a:p>
            <a:pPr lvl="1"/>
            <a:r>
              <a:rPr lang="en-US" dirty="0"/>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avoid</a:t>
            </a:r>
            <a:endParaRPr lang="en-US" noProof="0" dirty="0"/>
          </a:p>
        </p:txBody>
      </p:sp>
      <p:sp>
        <p:nvSpPr>
          <p:cNvPr id="4" name="Segnaposto contenuto 3"/>
          <p:cNvSpPr>
            <a:spLocks noGrp="1"/>
          </p:cNvSpPr>
          <p:nvPr>
            <p:ph idx="1"/>
          </p:nvPr>
        </p:nvSpPr>
        <p:spPr/>
        <p:txBody>
          <a:bodyPr>
            <a:normAutofit/>
          </a:bodyPr>
          <a:lstStyle/>
          <a:p>
            <a:r>
              <a:rPr lang="en-US" b="1" noProof="0" dirty="0"/>
              <a:t>Same as for document model</a:t>
            </a:r>
          </a:p>
          <a:p>
            <a:pPr lvl="1"/>
            <a:r>
              <a:rPr lang="en-US" noProof="0" dirty="0"/>
              <a:t>ACID transactions requirement</a:t>
            </a:r>
          </a:p>
          <a:p>
            <a:pPr lvl="1"/>
            <a:r>
              <a:rPr lang="en-US" dirty="0"/>
              <a:t>Queries on high-variety data</a:t>
            </a:r>
          </a:p>
          <a:p>
            <a:r>
              <a:rPr lang="en-US" b="1" noProof="0" dirty="0"/>
              <a:t>Need for full query expressiveness</a:t>
            </a:r>
          </a:p>
          <a:p>
            <a:pPr lvl="1"/>
            <a:r>
              <a:rPr lang="en-US" dirty="0"/>
              <a:t>Joins are highly discouraged</a:t>
            </a:r>
          </a:p>
          <a:p>
            <a:pPr lvl="1"/>
            <a:r>
              <a:rPr lang="en-US" dirty="0"/>
              <a:t>Limited support for filters and group </a:t>
            </a:r>
            <a:r>
              <a:rPr lang="en-US" dirty="0" err="1"/>
              <a:t>bys</a:t>
            </a:r>
            <a:endParaRPr lang="en-US" dirty="0"/>
          </a:p>
        </p:txBody>
      </p:sp>
    </p:spTree>
    <p:extLst>
      <p:ext uri="{BB962C8B-B14F-4D97-AF65-F5344CB8AC3E}">
        <p14:creationId xmlns:p14="http://schemas.microsoft.com/office/powerpoint/2010/main" val="17292084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popular DBs</a:t>
            </a:r>
            <a:endParaRPr lang="en-US" noProof="0" dirty="0"/>
          </a:p>
        </p:txBody>
      </p:sp>
      <p:sp>
        <p:nvSpPr>
          <p:cNvPr id="4" name="Segnaposto contenuto 3"/>
          <p:cNvSpPr>
            <a:spLocks noGrp="1"/>
          </p:cNvSpPr>
          <p:nvPr>
            <p:ph idx="1"/>
          </p:nvPr>
        </p:nvSpPr>
        <p:spPr/>
        <p:txBody>
          <a:bodyPr/>
          <a:lstStyle/>
          <a:p>
            <a:r>
              <a:rPr lang="en-US" b="1" noProof="0" dirty="0"/>
              <a:t>Neo4J</a:t>
            </a:r>
            <a:r>
              <a:rPr lang="en-US" dirty="0"/>
              <a:t>: </a:t>
            </a:r>
            <a:r>
              <a:rPr lang="en-US" dirty="0">
                <a:hlinkClick r:id="rId2"/>
              </a:rPr>
              <a:t>http://neo4j.com</a:t>
            </a:r>
            <a:endParaRPr lang="en-US" dirty="0"/>
          </a:p>
          <a:p>
            <a:r>
              <a:rPr lang="en-US" b="1" noProof="0" dirty="0" err="1"/>
              <a:t>TigerGraph</a:t>
            </a:r>
            <a:r>
              <a:rPr lang="en-US" dirty="0"/>
              <a:t>: </a:t>
            </a:r>
            <a:r>
              <a:rPr lang="en-US" dirty="0">
                <a:hlinkClick r:id="rId3"/>
              </a:rPr>
              <a:t>https://www.tigergraph.com/</a:t>
            </a:r>
            <a:r>
              <a:rPr lang="en-US" dirty="0"/>
              <a:t> </a:t>
            </a:r>
          </a:p>
        </p:txBody>
      </p:sp>
    </p:spTree>
    <p:extLst>
      <p:ext uri="{BB962C8B-B14F-4D97-AF65-F5344CB8AC3E}">
        <p14:creationId xmlns:p14="http://schemas.microsoft.com/office/powerpoint/2010/main" val="15911306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use</a:t>
            </a:r>
            <a:endParaRPr lang="en-US" noProof="0" dirty="0"/>
          </a:p>
        </p:txBody>
      </p:sp>
      <p:sp>
        <p:nvSpPr>
          <p:cNvPr id="9" name="Segnaposto contenuto 3"/>
          <p:cNvSpPr>
            <a:spLocks noGrp="1"/>
          </p:cNvSpPr>
          <p:nvPr>
            <p:ph idx="1"/>
          </p:nvPr>
        </p:nvSpPr>
        <p:spPr/>
        <p:txBody>
          <a:bodyPr>
            <a:normAutofit/>
          </a:bodyPr>
          <a:lstStyle/>
          <a:p>
            <a:r>
              <a:rPr lang="en-US" b="1" dirty="0"/>
              <a:t>Interlinked data</a:t>
            </a:r>
          </a:p>
          <a:p>
            <a:pPr lvl="1"/>
            <a:r>
              <a:rPr lang="en-US" dirty="0">
                <a:solidFill>
                  <a:srgbClr val="0070C0"/>
                </a:solidFill>
              </a:rPr>
              <a:t>Social networks</a:t>
            </a:r>
            <a:r>
              <a:rPr lang="en-US" dirty="0"/>
              <a:t> are one of the most typical use case of graph databases (e.g., to store friendships or work relationships); </a:t>
            </a:r>
            <a:r>
              <a:rPr lang="en-US" dirty="0">
                <a:solidFill>
                  <a:srgbClr val="0070C0"/>
                </a:solidFill>
              </a:rPr>
              <a:t>every relationship-centric domain is a good one</a:t>
            </a:r>
          </a:p>
          <a:p>
            <a:r>
              <a:rPr lang="en-US" b="1" dirty="0"/>
              <a:t>Routing and location-based services</a:t>
            </a:r>
          </a:p>
          <a:p>
            <a:pPr lvl="1"/>
            <a:r>
              <a:rPr lang="en-US" dirty="0"/>
              <a:t>Applications working on the </a:t>
            </a:r>
            <a:r>
              <a:rPr lang="en-US" dirty="0">
                <a:solidFill>
                  <a:srgbClr val="0070C0"/>
                </a:solidFill>
              </a:rPr>
              <a:t>TSP (Travelling Salesman Problem)</a:t>
            </a:r>
            <a:r>
              <a:rPr lang="en-US" dirty="0"/>
              <a:t> problem</a:t>
            </a:r>
          </a:p>
          <a:p>
            <a:pPr lvl="1"/>
            <a:r>
              <a:rPr lang="en-US" dirty="0"/>
              <a:t>Location-based application that, for instance, recommend the best restaurant nearby; in this case, </a:t>
            </a:r>
            <a:r>
              <a:rPr lang="en-US" dirty="0">
                <a:solidFill>
                  <a:srgbClr val="0070C0"/>
                </a:solidFill>
              </a:rPr>
              <a:t>relationships model the distance between node</a:t>
            </a:r>
            <a:endParaRPr lang="en-US" dirty="0"/>
          </a:p>
          <a:p>
            <a:r>
              <a:rPr lang="en-US" b="1" dirty="0"/>
              <a:t>Recommendation applications, fraud-detection</a:t>
            </a:r>
          </a:p>
          <a:p>
            <a:pPr lvl="1"/>
            <a:r>
              <a:rPr lang="en-US" dirty="0"/>
              <a:t>Systems recommending «the products bought by your friends», or «the products bought by those who bought your same products»</a:t>
            </a:r>
          </a:p>
          <a:p>
            <a:pPr lvl="1"/>
            <a:r>
              <a:rPr lang="en-US" dirty="0"/>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real use cases</a:t>
            </a:r>
            <a:endParaRPr lang="en-US" noProof="0" dirty="0"/>
          </a:p>
        </p:txBody>
      </p:sp>
      <p:sp>
        <p:nvSpPr>
          <p:cNvPr id="9" name="Segnaposto contenuto 3"/>
          <p:cNvSpPr>
            <a:spLocks noGrp="1"/>
          </p:cNvSpPr>
          <p:nvPr>
            <p:ph idx="1"/>
          </p:nvPr>
        </p:nvSpPr>
        <p:spPr/>
        <p:txBody>
          <a:bodyPr>
            <a:normAutofit/>
          </a:bodyPr>
          <a:lstStyle/>
          <a:p>
            <a:r>
              <a:rPr lang="en-US" b="1" dirty="0"/>
              <a:t>Relationships analysis</a:t>
            </a:r>
          </a:p>
          <a:p>
            <a:pPr lvl="1"/>
            <a:r>
              <a:rPr lang="en-US" dirty="0"/>
              <a:t>Finding common friends (e.g., friend-of-a-friend) in a social network</a:t>
            </a:r>
          </a:p>
          <a:p>
            <a:pPr lvl="1"/>
            <a:r>
              <a:rPr lang="en-US" dirty="0"/>
              <a:t>Identifying clusters of phone calls that identify a criminal network</a:t>
            </a:r>
          </a:p>
          <a:p>
            <a:pPr lvl="1"/>
            <a:r>
              <a:rPr lang="en-US" dirty="0"/>
              <a:t>Analyzing flows of money to identifying money recycling patterns or credit card theft</a:t>
            </a:r>
          </a:p>
          <a:p>
            <a:pPr lvl="1"/>
            <a:r>
              <a:rPr lang="en-US" dirty="0"/>
              <a:t>Main users: law firms, police, intelligence agencies</a:t>
            </a:r>
          </a:p>
          <a:p>
            <a:pPr lvl="2"/>
            <a:r>
              <a:rPr lang="en-US" dirty="0">
                <a:hlinkClick r:id="rId3"/>
              </a:rPr>
              <a:t>https://neo4j.com/use-cases/fraud-detection/</a:t>
            </a:r>
            <a:r>
              <a:rPr lang="en-US" dirty="0"/>
              <a:t> </a:t>
            </a:r>
          </a:p>
          <a:p>
            <a:pPr lvl="1"/>
            <a:r>
              <a:rPr lang="en-US" dirty="0"/>
              <a:t>Useful for text analysis as well (Natural Language Processing)</a:t>
            </a:r>
          </a:p>
          <a:p>
            <a:r>
              <a:rPr lang="en-US" b="1" dirty="0"/>
              <a:t>Inference</a:t>
            </a:r>
          </a:p>
          <a:p>
            <a:pPr lvl="1"/>
            <a:r>
              <a:rPr lang="en-US" dirty="0"/>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Data-intensive applications</a:t>
            </a:r>
          </a:p>
          <a:p>
            <a:pPr lvl="1"/>
            <a:r>
              <a:rPr lang="en-US" noProof="0" dirty="0"/>
              <a:t>Traversing the graph is trivial, but </a:t>
            </a:r>
            <a:r>
              <a:rPr lang="en-US" noProof="0" dirty="0">
                <a:solidFill>
                  <a:srgbClr val="0070C0"/>
                </a:solidFill>
              </a:rPr>
              <a:t>analyzing the whole graph can be expensive</a:t>
            </a:r>
            <a:endParaRPr lang="en-US" dirty="0"/>
          </a:p>
          <a:p>
            <a:pPr lvl="1"/>
            <a:r>
              <a:rPr lang="en-US" noProof="0" dirty="0"/>
              <a:t>There exist framework for distributed graph analysis (e.g., Apache </a:t>
            </a:r>
            <a:r>
              <a:rPr lang="en-US" noProof="0" dirty="0" err="1"/>
              <a:t>Giraph</a:t>
            </a:r>
            <a:r>
              <a:rPr lang="en-US" noProof="0" dirty="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persistence</a:t>
            </a:r>
          </a:p>
        </p:txBody>
      </p:sp>
      <p:sp>
        <p:nvSpPr>
          <p:cNvPr id="4" name="Segnaposto contenuto 3"/>
          <p:cNvSpPr>
            <a:spLocks noGrp="1"/>
          </p:cNvSpPr>
          <p:nvPr>
            <p:ph idx="1"/>
          </p:nvPr>
        </p:nvSpPr>
        <p:spPr/>
        <p:txBody>
          <a:bodyPr/>
          <a:lstStyle/>
          <a:p>
            <a:r>
              <a:rPr lang="en-US" noProof="0" dirty="0">
                <a:solidFill>
                  <a:srgbClr val="FF0000"/>
                </a:solidFill>
              </a:rPr>
              <a:t>Different databases are designed to solve </a:t>
            </a:r>
            <a:r>
              <a:rPr lang="en-US" noProof="0" dirty="0" err="1">
                <a:solidFill>
                  <a:srgbClr val="FF0000"/>
                </a:solidFill>
              </a:rPr>
              <a:t>differen</a:t>
            </a:r>
            <a:r>
              <a:rPr lang="en-US" dirty="0">
                <a:solidFill>
                  <a:srgbClr val="FF0000"/>
                </a:solidFill>
              </a:rPr>
              <a:t>t problems</a:t>
            </a:r>
            <a:endParaRPr lang="en-US" noProof="0" dirty="0">
              <a:solidFill>
                <a:srgbClr val="FF0000"/>
              </a:solidFill>
            </a:endParaRPr>
          </a:p>
          <a:p>
            <a:r>
              <a:rPr lang="en-US" noProof="0" dirty="0">
                <a:solidFill>
                  <a:srgbClr val="0070C0"/>
                </a:solidFill>
              </a:rPr>
              <a:t>Using a single DBMS to handle everything …</a:t>
            </a:r>
          </a:p>
          <a:p>
            <a:pPr lvl="1"/>
            <a:r>
              <a:rPr lang="en-US" noProof="0" dirty="0"/>
              <a:t>Operational data</a:t>
            </a:r>
          </a:p>
          <a:p>
            <a:pPr lvl="1"/>
            <a:r>
              <a:rPr lang="en-US" noProof="0" dirty="0"/>
              <a:t>Temporary session information</a:t>
            </a:r>
          </a:p>
          <a:p>
            <a:pPr lvl="1"/>
            <a:r>
              <a:rPr lang="en-US" noProof="0" dirty="0"/>
              <a:t>Graph traversing</a:t>
            </a:r>
          </a:p>
          <a:p>
            <a:pPr lvl="1"/>
            <a:r>
              <a:rPr lang="en-US" noProof="0" dirty="0"/>
              <a:t>OLAP analyses</a:t>
            </a:r>
          </a:p>
          <a:p>
            <a:pPr lvl="1"/>
            <a:r>
              <a:rPr lang="en-US" noProof="0" dirty="0"/>
              <a:t>…</a:t>
            </a:r>
          </a:p>
          <a:p>
            <a:r>
              <a:rPr lang="en-US" noProof="0" dirty="0">
                <a:solidFill>
                  <a:srgbClr val="0070C0"/>
                </a:solidFill>
              </a:rPr>
              <a:t>… usually lead to inefficient solutions</a:t>
            </a:r>
          </a:p>
          <a:p>
            <a:r>
              <a:rPr lang="en-US" noProof="0" dirty="0"/>
              <a:t>Each activity has its own requirements </a:t>
            </a:r>
            <a:r>
              <a:rPr lang="en-US" dirty="0"/>
              <a:t>(availability, consistency, fault tolerance, etc.)</a:t>
            </a:r>
            <a:endParaRPr lang="en-US" noProof="0" dirty="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Traditional approach</a:t>
            </a:r>
          </a:p>
        </p:txBody>
      </p:sp>
      <p:sp>
        <p:nvSpPr>
          <p:cNvPr id="3" name="Segnaposto contenuto 2"/>
          <p:cNvSpPr>
            <a:spLocks noGrp="1"/>
          </p:cNvSpPr>
          <p:nvPr>
            <p:ph idx="1"/>
          </p:nvPr>
        </p:nvSpPr>
        <p:spPr/>
        <p:txBody>
          <a:bodyPr anchor="t"/>
          <a:lstStyle/>
          <a:p>
            <a:r>
              <a:rPr lang="en-US" dirty="0"/>
              <a:t>The </a:t>
            </a:r>
            <a:r>
              <a:rPr lang="en-US" i="1" dirty="0"/>
              <a:t>one-size-fits-all</a:t>
            </a:r>
            <a:r>
              <a:rPr lang="en-US" dirty="0"/>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data management</a:t>
            </a:r>
          </a:p>
        </p:txBody>
      </p:sp>
      <p:sp>
        <p:nvSpPr>
          <p:cNvPr id="3" name="Segnaposto contenuto 2"/>
          <p:cNvSpPr>
            <a:spLocks noGrp="1"/>
          </p:cNvSpPr>
          <p:nvPr>
            <p:ph idx="1"/>
          </p:nvPr>
        </p:nvSpPr>
        <p:spPr/>
        <p:txBody>
          <a:bodyPr anchor="t"/>
          <a:lstStyle/>
          <a:p>
            <a:r>
              <a:rPr lang="en-US" strike="sngStrike" dirty="0"/>
              <a:t>The </a:t>
            </a:r>
            <a:r>
              <a:rPr lang="en-US" i="1" strike="sngStrike" dirty="0"/>
              <a:t>one-size-fits-all</a:t>
            </a:r>
            <a:r>
              <a:rPr lang="en-US" strike="sngStrike" dirty="0"/>
              <a:t> solution</a:t>
            </a:r>
          </a:p>
          <a:p>
            <a:r>
              <a:rPr lang="en-US" dirty="0"/>
              <a:t>Replaced by the </a:t>
            </a:r>
            <a:r>
              <a:rPr lang="en-US" i="1" dirty="0"/>
              <a:t>polyglot </a:t>
            </a:r>
            <a:r>
              <a:rPr lang="en-US" dirty="0"/>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dirty="0"/>
              <a:t>Service-oriented polyglot data management</a:t>
            </a:r>
          </a:p>
        </p:txBody>
      </p:sp>
      <p:sp>
        <p:nvSpPr>
          <p:cNvPr id="3" name="Segnaposto contenuto 2"/>
          <p:cNvSpPr>
            <a:spLocks noGrp="1"/>
          </p:cNvSpPr>
          <p:nvPr>
            <p:ph idx="1"/>
          </p:nvPr>
        </p:nvSpPr>
        <p:spPr/>
        <p:txBody>
          <a:bodyPr anchor="t"/>
          <a:lstStyle/>
          <a:p>
            <a:r>
              <a:rPr lang="en-US" dirty="0"/>
              <a:t>Each DB should be "embedded" within services, which offer API services to enable data access and manipulation</a:t>
            </a:r>
          </a:p>
          <a:p>
            <a:pPr lvl="1"/>
            <a:r>
              <a:rPr lang="en-US" dirty="0"/>
              <a:t>Several NoSQL systems (e.g., </a:t>
            </a:r>
            <a:r>
              <a:rPr lang="en-US" dirty="0" err="1"/>
              <a:t>Riak</a:t>
            </a:r>
            <a:r>
              <a:rPr lang="en-US" dirty="0"/>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dirty="0"/>
              <a:t>Supporting existing technologies</a:t>
            </a:r>
          </a:p>
        </p:txBody>
      </p:sp>
      <p:sp>
        <p:nvSpPr>
          <p:cNvPr id="3" name="Segnaposto contenuto 2"/>
          <p:cNvSpPr>
            <a:spLocks noGrp="1"/>
          </p:cNvSpPr>
          <p:nvPr>
            <p:ph idx="1"/>
          </p:nvPr>
        </p:nvSpPr>
        <p:spPr/>
        <p:txBody>
          <a:bodyPr anchor="t"/>
          <a:lstStyle/>
          <a:p>
            <a:r>
              <a:rPr lang="en-US" dirty="0"/>
              <a:t>If the current solution cannot be changed, NoSQL systems can still support the existing ones</a:t>
            </a:r>
          </a:p>
          <a:p>
            <a:endParaRPr lang="en-US" dirty="0"/>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Beyond NoSQL</a:t>
            </a:r>
          </a:p>
        </p:txBody>
      </p:sp>
      <p:sp>
        <p:nvSpPr>
          <p:cNvPr id="3" name="Segnaposto contenuto 2"/>
          <p:cNvSpPr>
            <a:spLocks noGrp="1"/>
          </p:cNvSpPr>
          <p:nvPr>
            <p:ph idx="1"/>
          </p:nvPr>
        </p:nvSpPr>
        <p:spPr/>
        <p:txBody>
          <a:bodyPr/>
          <a:lstStyle/>
          <a:p>
            <a:r>
              <a:rPr lang="en-US" dirty="0"/>
              <a:t>NewSQL systems</a:t>
            </a:r>
          </a:p>
          <a:p>
            <a:pPr lvl="1"/>
            <a:r>
              <a:rPr lang="en-US" dirty="0"/>
              <a:t>Combine the benefits from both relational and NoSQL worlds</a:t>
            </a:r>
          </a:p>
          <a:p>
            <a:pPr lvl="1"/>
            <a:r>
              <a:rPr lang="en-US" dirty="0"/>
              <a:t>Ensure scalability without compromising consistency, but by </a:t>
            </a:r>
            <a:r>
              <a:rPr lang="en-US" b="1" dirty="0"/>
              <a:t>compromising some availability</a:t>
            </a:r>
            <a:endParaRPr lang="en-US" dirty="0"/>
          </a:p>
          <a:p>
            <a:r>
              <a:rPr lang="en-US" dirty="0"/>
              <a:t>Extended RDBMSs</a:t>
            </a:r>
          </a:p>
          <a:p>
            <a:pPr lvl="1"/>
            <a:r>
              <a:rPr lang="en-US" dirty="0"/>
              <a:t>KV implementable as a table with two fields: a string key, and a blob value</a:t>
            </a:r>
          </a:p>
          <a:p>
            <a:pPr lvl="1"/>
            <a:r>
              <a:rPr lang="en-US" dirty="0"/>
              <a:t>Cypher query language on top of a relational implementation of a graph</a:t>
            </a:r>
          </a:p>
          <a:p>
            <a:pPr lvl="1"/>
            <a:r>
              <a:rPr lang="en-US" dirty="0" err="1"/>
              <a:t>Hstore</a:t>
            </a:r>
            <a:r>
              <a:rPr lang="en-US" dirty="0"/>
              <a:t> data type in PostgreSQL for wide-column-like implementation</a:t>
            </a:r>
          </a:p>
          <a:p>
            <a:pPr lvl="1"/>
            <a:r>
              <a:rPr lang="en-US" b="1" dirty="0" err="1"/>
              <a:t>Scalabilty</a:t>
            </a:r>
            <a:r>
              <a:rPr lang="en-US" b="1" dirty="0"/>
              <a:t> issue remains</a:t>
            </a:r>
          </a:p>
          <a:p>
            <a:r>
              <a:rPr lang="en-US" dirty="0"/>
              <a:t>Multi-model NoSQL DBMSs</a:t>
            </a:r>
          </a:p>
          <a:p>
            <a:pPr lvl="1"/>
            <a:r>
              <a:rPr lang="en-US" dirty="0" err="1"/>
              <a:t>ArangoDB</a:t>
            </a:r>
            <a:r>
              <a:rPr lang="en-US" dirty="0"/>
              <a:t>, </a:t>
            </a:r>
            <a:r>
              <a:rPr lang="en-US" dirty="0" err="1"/>
              <a:t>OrientDB</a:t>
            </a:r>
            <a:endParaRPr lang="en-US" dirty="0"/>
          </a:p>
          <a:p>
            <a:pPr lvl="1"/>
            <a:r>
              <a:rPr lang="en-US" b="1" dirty="0"/>
              <a:t>Support all NoSQL data models, but not the relational one</a:t>
            </a:r>
          </a:p>
          <a:p>
            <a:r>
              <a:rPr lang="en-US" dirty="0"/>
              <a:t>Database-as-a-service</a:t>
            </a:r>
          </a:p>
          <a:p>
            <a:pPr lvl="1"/>
            <a:r>
              <a:rPr lang="en-US" dirty="0"/>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Building data pipelines</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dirty="0"/>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dirty="0"/>
              <a:t>Computational thinking: solving problems using concepts and ideas from computer science. </a:t>
            </a:r>
          </a:p>
          <a:p>
            <a:pPr lvl="1"/>
            <a:r>
              <a:rPr lang="en-US" dirty="0"/>
              <a:t>Take a complex problem</a:t>
            </a:r>
          </a:p>
          <a:p>
            <a:pPr lvl="1"/>
            <a:r>
              <a:rPr lang="en-US" dirty="0"/>
              <a:t>Understand better what the problem involves</a:t>
            </a:r>
          </a:p>
          <a:p>
            <a:pPr lvl="1"/>
            <a:r>
              <a:rPr lang="en-US" dirty="0"/>
              <a:t>Develop possible solutions </a:t>
            </a:r>
          </a:p>
          <a:p>
            <a:pPr lvl="1"/>
            <a:r>
              <a:rPr lang="en-US" dirty="0"/>
              <a:t>Present these solutions in a way that a computer, human or both can understand </a:t>
            </a:r>
          </a:p>
          <a:p>
            <a:pPr lvl="1"/>
            <a:endParaRPr lang="en-US" dirty="0"/>
          </a:p>
          <a:p>
            <a:r>
              <a:rPr lang="en-US" dirty="0"/>
              <a:t>Pillars to computational thinking:</a:t>
            </a:r>
          </a:p>
          <a:p>
            <a:pPr lvl="1"/>
            <a:r>
              <a:rPr lang="en-US" dirty="0"/>
              <a:t>Decomposition</a:t>
            </a:r>
          </a:p>
          <a:p>
            <a:pPr lvl="1"/>
            <a:r>
              <a:rPr lang="en-US" dirty="0"/>
              <a:t>Pattern recognition</a:t>
            </a:r>
          </a:p>
          <a:p>
            <a:pPr lvl="1"/>
            <a:r>
              <a:rPr lang="en-US" dirty="0"/>
              <a:t>Data representation</a:t>
            </a:r>
          </a:p>
          <a:p>
            <a:pPr lvl="1"/>
            <a:r>
              <a:rPr lang="en-US" dirty="0"/>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149</a:t>
            </a:fld>
            <a:endParaRPr lang="en-US" noProof="0" dirty="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dirty="0"/>
              <a:t>Decomposition</a:t>
            </a:r>
          </a:p>
          <a:p>
            <a:pPr lvl="1"/>
            <a:r>
              <a:rPr lang="en-US" dirty="0"/>
              <a:t>Taking a complex problem and breaking it into more manageable sub-problems. </a:t>
            </a:r>
          </a:p>
          <a:p>
            <a:pPr lvl="1"/>
            <a:r>
              <a:rPr lang="en-US" dirty="0"/>
              <a:t>The solution to each sub-problem may be much simpler by putting together the solutions to the sub-problems (any example?)</a:t>
            </a:r>
          </a:p>
          <a:p>
            <a:pPr lvl="1"/>
            <a:endParaRPr lang="en-US" dirty="0"/>
          </a:p>
          <a:p>
            <a:r>
              <a:rPr lang="en-US" b="1" dirty="0"/>
              <a:t>Pattern recognition</a:t>
            </a:r>
          </a:p>
          <a:p>
            <a:pPr lvl="1"/>
            <a:r>
              <a:rPr lang="en-US" dirty="0"/>
              <a:t>Find patterns among the sub-problems</a:t>
            </a:r>
          </a:p>
          <a:p>
            <a:pPr lvl="1"/>
            <a:r>
              <a:rPr lang="en-US" dirty="0"/>
              <a:t>Identify problems sharing similarities or characteristics</a:t>
            </a:r>
          </a:p>
          <a:p>
            <a:pPr lvl="1"/>
            <a:r>
              <a:rPr lang="en-US" dirty="0"/>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150</a:t>
            </a:fld>
            <a:endParaRPr lang="en-US" noProof="0" dirty="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dirty="0"/>
              <a:t>Data </a:t>
            </a:r>
            <a:r>
              <a:rPr lang="en-US" b="1" dirty="0"/>
              <a:t>representation</a:t>
            </a:r>
            <a:r>
              <a:rPr lang="en-US" dirty="0"/>
              <a:t> and </a:t>
            </a:r>
            <a:r>
              <a:rPr lang="en-US" b="1" dirty="0"/>
              <a:t>abstraction</a:t>
            </a:r>
          </a:p>
          <a:p>
            <a:pPr lvl="1"/>
            <a:r>
              <a:rPr lang="en-US" dirty="0"/>
              <a:t>Determining the important characteristics of the problem and filtering out those that are not</a:t>
            </a:r>
          </a:p>
          <a:p>
            <a:pPr lvl="1"/>
            <a:r>
              <a:rPr lang="en-US" dirty="0"/>
              <a:t>Can create a representation of what we're trying to solve</a:t>
            </a:r>
          </a:p>
          <a:p>
            <a:endParaRPr lang="en-US" dirty="0"/>
          </a:p>
          <a:p>
            <a:r>
              <a:rPr lang="en-US" b="1" dirty="0"/>
              <a:t>Algorithm</a:t>
            </a:r>
          </a:p>
          <a:p>
            <a:pPr lvl="1"/>
            <a:r>
              <a:rPr lang="en-US" dirty="0"/>
              <a:t>A set of step-by-step instructions of how to solve a problem. </a:t>
            </a:r>
          </a:p>
          <a:p>
            <a:pPr lvl="1"/>
            <a:r>
              <a:rPr lang="en-US" dirty="0"/>
              <a:t>It identifies what is to be done (the instructions), and the order in which they should be done</a:t>
            </a:r>
          </a:p>
          <a:p>
            <a:endParaRPr lang="en-US" dirty="0"/>
          </a:p>
          <a:p>
            <a:r>
              <a:rPr lang="en-US" dirty="0"/>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151</a:t>
            </a:fld>
            <a:endParaRPr lang="en-US" noProof="0" dirty="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dirty="0"/>
              <a:t>Integrated analytics lab</a:t>
            </a:r>
            <a:endParaRPr lang="en-US" dirty="0"/>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dirty="0"/>
              <a:t>Requirements:</a:t>
            </a:r>
          </a:p>
          <a:p>
            <a:pPr lvl="1"/>
            <a:r>
              <a:rPr lang="en-US" dirty="0"/>
              <a:t>Knowledge of programming, data structures, and algorithms</a:t>
            </a:r>
          </a:p>
          <a:p>
            <a:pPr lvl="1"/>
            <a:r>
              <a:rPr lang="en-US" dirty="0"/>
              <a:t>Acquaintance with Python programming and notebooks</a:t>
            </a:r>
          </a:p>
          <a:p>
            <a:endParaRPr lang="en-US" dirty="0"/>
          </a:p>
          <a:p>
            <a:r>
              <a:rPr lang="en-US" dirty="0"/>
              <a:t>The labs will be mainly guided…</a:t>
            </a:r>
          </a:p>
          <a:p>
            <a:pPr lvl="1"/>
            <a:r>
              <a:rPr lang="en-US" dirty="0"/>
              <a:t>… but the notebooks contain all the details</a:t>
            </a:r>
          </a:p>
          <a:p>
            <a:pPr lvl="1"/>
            <a:r>
              <a:rPr lang="en-US" dirty="0"/>
              <a:t>… no time for a complete (coding) discussion during the lectures</a:t>
            </a:r>
          </a:p>
          <a:p>
            <a:r>
              <a:rPr lang="en-US" dirty="0"/>
              <a:t>Focus on the problem </a:t>
            </a:r>
            <a:r>
              <a:rPr lang="en-US" b="1" dirty="0"/>
              <a:t>understanding</a:t>
            </a:r>
            <a:r>
              <a:rPr lang="en-US" dirty="0"/>
              <a:t>, </a:t>
            </a:r>
            <a:r>
              <a:rPr lang="en-US" b="1" dirty="0"/>
              <a:t>definition</a:t>
            </a:r>
            <a:r>
              <a:rPr lang="en-US" dirty="0"/>
              <a:t>, and </a:t>
            </a:r>
            <a:r>
              <a:rPr lang="en-US" b="1" dirty="0"/>
              <a:t>solution</a:t>
            </a:r>
            <a:r>
              <a:rPr lang="en-US" dirty="0"/>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152</a:t>
            </a:fld>
            <a:endParaRPr lang="en-US" noProof="0" dirty="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153</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154</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155</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156</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157</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159</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160</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162</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163</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164</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165</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166</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167</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168</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169</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170</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171</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172</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173</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174</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175</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176</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177</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178</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180</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181</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182</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183</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184</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185</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186</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187</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188</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189</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190</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191</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192</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193</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194</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195</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196</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197</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198</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Assistant Professor (junior) @ DISI --- UniBO</a:t>
            </a:r>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3"/>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200</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201</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202</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203</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204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205</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206</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207</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208</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210</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211</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212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213</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214</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215</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216</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217</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218</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219</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220</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221</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222</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223</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224</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225</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227</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228</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229</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230</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231</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232</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233</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234</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235</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236</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237</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238</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239</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240</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241</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242</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243</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244</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245</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246</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247</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a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248</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249</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250</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0CC415B-F235-F6A6-A484-D1C50C0B4917}"/>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2F875529-B6AA-8D0E-6C56-504251CE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00213"/>
            <a:ext cx="4351337" cy="4351337"/>
          </a:xfrm>
        </p:spPr>
      </p:pic>
      <p:sp>
        <p:nvSpPr>
          <p:cNvPr id="5" name="Segnaposto piè di pagina 4">
            <a:extLst>
              <a:ext uri="{FF2B5EF4-FFF2-40B4-BE49-F238E27FC236}">
                <a16:creationId xmlns:a16="http://schemas.microsoft.com/office/drawing/2014/main" id="{A48BF5F4-0DC7-A838-6F84-A07554A9D0D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5EF553B-01CD-0115-33C2-0B78E82C73B2}"/>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10" name="Segnaposto contenuto 9">
            <a:extLst>
              <a:ext uri="{FF2B5EF4-FFF2-40B4-BE49-F238E27FC236}">
                <a16:creationId xmlns:a16="http://schemas.microsoft.com/office/drawing/2014/main" id="{2E2BF8B0-2F9D-8EC5-6B69-495498F13BB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0953044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255</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256</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257</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258</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259</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260</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261</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262</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263</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264</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265</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266</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267</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268</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269</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270</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271</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272</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273</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274</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275</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276</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277</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278</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281</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282</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283</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284</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285</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288</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289</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290</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291</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292</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294</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295</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296</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297</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298</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299</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301</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302</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303</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304</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305</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306</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307</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308</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309</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310</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311</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313</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314</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315</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316</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317</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318</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319</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32</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320</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321</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322</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323</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324</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325</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326</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327</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328</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329</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330</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331</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333</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334</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335</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336</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337</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338</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339</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Examples of 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340</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341</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342</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343</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344</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345</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346</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347</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348</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349</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350</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351</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352</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353</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354</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355</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356</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357</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358</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359</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360</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361</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362</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363</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364</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365</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366</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368</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369</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370</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371</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372</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373</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374</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376</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377</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378</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379</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380</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381</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382</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383</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384</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385</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386</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387</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388</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389</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390</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391</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392</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393</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394</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395</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396</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397</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398</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399</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Questions on all (</a:t>
            </a:r>
            <a:r>
              <a:rPr lang="en-US" b="1" dirty="0"/>
              <a:t>theoretical</a:t>
            </a:r>
            <a:r>
              <a:rPr lang="en-US" dirty="0"/>
              <a:t> and </a:t>
            </a:r>
            <a:r>
              <a:rPr lang="en-US" b="1" dirty="0"/>
              <a:t>practical</a:t>
            </a:r>
            <a:r>
              <a:rPr lang="en-US" dirty="0"/>
              <a:t>) aspects of the course</a:t>
            </a:r>
          </a:p>
          <a:p>
            <a:pPr lvl="1"/>
            <a:r>
              <a:rPr lang="en-US" dirty="0"/>
              <a:t>A </a:t>
            </a:r>
            <a:r>
              <a:rPr lang="en-US" b="1" dirty="0"/>
              <a:t>single session </a:t>
            </a:r>
            <a:r>
              <a:rPr lang="en-US" dirty="0"/>
              <a:t>with both teachers</a:t>
            </a:r>
          </a:p>
          <a:p>
            <a:pPr lvl="1"/>
            <a:r>
              <a:rPr lang="en-US" dirty="0"/>
              <a:t>Exam covers </a:t>
            </a:r>
            <a:r>
              <a:rPr lang="en-US" b="1" dirty="0"/>
              <a:t>both modules</a:t>
            </a:r>
          </a:p>
          <a:p>
            <a:pPr lvl="1"/>
            <a:r>
              <a:rPr lang="en-US" b="1" dirty="0"/>
              <a:t>Seminars</a:t>
            </a:r>
            <a:r>
              <a:rPr lang="en-US" dirty="0"/>
              <a:t> are included</a:t>
            </a:r>
          </a:p>
          <a:p>
            <a:pPr lvl="1"/>
            <a:r>
              <a:rPr lang="en-US" b="1" dirty="0"/>
              <a:t>Interaction during the lectures/labs </a:t>
            </a:r>
            <a:r>
              <a:rPr lang="en-US" dirty="0"/>
              <a:t>is considered in the final evaluation</a:t>
            </a:r>
          </a:p>
          <a:p>
            <a:r>
              <a:rPr lang="en-US" dirty="0"/>
              <a:t>According to the University's regulation</a:t>
            </a:r>
          </a:p>
          <a:p>
            <a:pPr lvl="1"/>
            <a:r>
              <a:rPr lang="en-US" dirty="0"/>
              <a:t>Exams must be in presence</a:t>
            </a:r>
          </a:p>
          <a:p>
            <a:pPr lvl="1"/>
            <a:r>
              <a:rPr lang="en-US" dirty="0"/>
              <a:t>Cannot refuse a grade more than once</a:t>
            </a:r>
          </a:p>
          <a:p>
            <a:r>
              <a:rPr lang="en-US" dirty="0"/>
              <a:t>No scheduled dates, just come </a:t>
            </a:r>
            <a:r>
              <a:rPr lang="en-US" b="1" dirty="0"/>
              <a:t>when you are ready</a:t>
            </a:r>
          </a:p>
          <a:p>
            <a:pPr lvl="1"/>
            <a:r>
              <a:rPr lang="en-US" dirty="0"/>
              <a:t>Send an email to </a:t>
            </a:r>
            <a:r>
              <a:rPr lang="en-US" dirty="0">
                <a:hlinkClick r:id="rId2" tooltip="mailto:enrico.gallinucci@unibo.it"/>
              </a:rPr>
              <a:t>enrico.gallinucci@unibo.it</a:t>
            </a:r>
            <a:r>
              <a:rPr lang="en-US" dirty="0"/>
              <a:t> to book an appointment</a:t>
            </a:r>
          </a:p>
          <a:p>
            <a:pPr lvl="1"/>
            <a:r>
              <a:rPr lang="en-US" dirty="0"/>
              <a:t>At least a week in advance</a:t>
            </a:r>
          </a:p>
          <a:p>
            <a:r>
              <a:rPr lang="en-US" dirty="0"/>
              <a:t>Be prepared: you have to wait </a:t>
            </a:r>
            <a:r>
              <a:rPr lang="en-US" b="1" dirty="0"/>
              <a:t>1 month before trying again</a:t>
            </a:r>
            <a:r>
              <a:rPr lang="en-US" dirty="0"/>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dirty="0"/>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400</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401</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402</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403</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404</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405</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42</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46</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47</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49</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50</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lstStyle/>
          <a:p>
            <a:r>
              <a:rPr lang="en-US" noProof="0" dirty="0"/>
              <a:t>Frictionless access and sharing of data in a distributed data environment</a:t>
            </a:r>
          </a:p>
          <a:p>
            <a:pPr lvl="1"/>
            <a:r>
              <a:rPr lang="en-US" noProof="0" dirty="0"/>
              <a:t>Enables </a:t>
            </a:r>
            <a:r>
              <a:rPr lang="en-US" b="1" noProof="0" dirty="0"/>
              <a:t>a 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a:t>
            </a:r>
            <a:r>
              <a:rPr lang="en-US" noProof="0" dirty="0"/>
              <a:t>to access data in place or support its consolidation where appropriate</a:t>
            </a:r>
          </a:p>
          <a:p>
            <a:pPr lvl="1"/>
            <a:r>
              <a:rPr lang="en-US" b="1" noProof="0" dirty="0"/>
              <a:t>Continuously</a:t>
            </a:r>
            <a:r>
              <a:rPr lang="en-US" noProof="0" dirty="0"/>
              <a:t> identifies and connects data 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a:t>
            </a:r>
            <a:r>
              <a:rPr lang="en-US" b="1" noProof="0" dirty="0"/>
              <a:t>integrated and enriched data </a:t>
            </a:r>
            <a:r>
              <a:rPr lang="en-US" noProof="0" dirty="0"/>
              <a:t>– at the right time, in the right method, and to the right data consumer – in support of both operational and analytical workloads</a:t>
            </a:r>
          </a:p>
          <a:p>
            <a:pPr lvl="1"/>
            <a:r>
              <a:rPr lang="en-US" noProof="0" dirty="0"/>
              <a:t>Combines key data management technologies – such as data catalog, data governance, data integration, data pipelining, and data orchestration</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p:cNvSpPr>
            <a:spLocks noGrp="1"/>
          </p:cNvSpPr>
          <p:nvPr>
            <p:ph idx="13"/>
          </p:nvPr>
        </p:nvSpPr>
        <p:spPr/>
        <p:txBody>
          <a:bodyPr/>
          <a:lstStyle/>
          <a:p>
            <a:r>
              <a:rPr lang="en-US" noProof="0" dirty="0"/>
              <a:t>Gartner, 2019 </a:t>
            </a:r>
            <a:r>
              <a:rPr lang="en-US" noProof="0" dirty="0">
                <a:hlinkClick r:id="rId2"/>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3"/>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236071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73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54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2753839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noProof="0" dirty="0"/>
              <a:t>Data as a product (</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52889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ACC5-4351-BC60-4216-4D95B1CC914A}"/>
              </a:ext>
            </a:extLst>
          </p:cNvPr>
          <p:cNvSpPr>
            <a:spLocks noGrp="1"/>
          </p:cNvSpPr>
          <p:nvPr>
            <p:ph type="title"/>
          </p:nvPr>
        </p:nvSpPr>
        <p:spPr/>
        <p:txBody>
          <a:bodyPr/>
          <a:lstStyle/>
          <a:p>
            <a:r>
              <a:rPr lang="en-US" noProof="0" dirty="0"/>
              <a:t>Data mesh</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a:blip r:embed="rId2"/>
          <a:stretch>
            <a:fillRect/>
          </a:stretch>
        </p:blipFill>
        <p:spPr>
          <a:xfrm>
            <a:off x="1185862" y="1985169"/>
            <a:ext cx="9820275" cy="3781425"/>
          </a:xfrm>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p:txBody>
          <a:bodyPr/>
          <a:lstStyle/>
          <a:p>
            <a:fld id="{5DD6F1BA-2510-46FC-9346-AB1F3CA1593B}" type="slidenum">
              <a:rPr lang="en-US" noProof="0" smtClean="0"/>
              <a:t>56</a:t>
            </a:fld>
            <a:endParaRPr lang="en-US" noProof="0" dirty="0"/>
          </a:p>
        </p:txBody>
      </p:sp>
      <p:sp>
        <p:nvSpPr>
          <p:cNvPr id="6" name="Content Placeholder 5">
            <a:extLst>
              <a:ext uri="{FF2B5EF4-FFF2-40B4-BE49-F238E27FC236}">
                <a16:creationId xmlns:a16="http://schemas.microsoft.com/office/drawing/2014/main" id="{709E605A-1E2A-85C5-B0C2-D065C27F04C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64248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 vs data fabric</a:t>
            </a:r>
          </a:p>
        </p:txBody>
      </p:sp>
      <p:sp>
        <p:nvSpPr>
          <p:cNvPr id="3" name="Segnaposto contenuto 2"/>
          <p:cNvSpPr>
            <a:spLocks noGrp="1"/>
          </p:cNvSpPr>
          <p:nvPr>
            <p:ph idx="1"/>
          </p:nvPr>
        </p:nvSpPr>
        <p:spPr/>
        <p:txBody>
          <a:bodyPr anchor="t"/>
          <a:lstStyle/>
          <a:p>
            <a:r>
              <a:rPr lang="en-US" noProof="0" dirty="0"/>
              <a:t>A data fabric and a data mesh both provide an architectural framework to access data across multiple technologies and platforms</a:t>
            </a:r>
          </a:p>
          <a:p>
            <a:pPr lvl="1"/>
            <a:r>
              <a:rPr lang="en-US"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1"/>
            <a:r>
              <a:rPr lang="en-US" noProof="0" dirty="0"/>
              <a:t>Data mesh</a:t>
            </a:r>
          </a:p>
          <a:p>
            <a:pPr lvl="2"/>
            <a:r>
              <a:rPr lang="en-US" noProof="0" dirty="0"/>
              <a:t>Emphasis on decentralization and data domain autonomy</a:t>
            </a:r>
          </a:p>
          <a:p>
            <a:pPr lvl="2"/>
            <a:r>
              <a:rPr lang="en-US" noProof="0" dirty="0"/>
              <a:t>Focuses on organizational change; it is more about people and process</a:t>
            </a:r>
          </a:p>
          <a:p>
            <a:r>
              <a:rPr lang="en-US" noProof="0" dirty="0"/>
              <a:t>They are design concepts, not things</a:t>
            </a:r>
          </a:p>
          <a:p>
            <a:pPr lvl="1"/>
            <a:r>
              <a:rPr lang="en-US" noProof="0" dirty="0"/>
              <a:t>They are </a:t>
            </a:r>
            <a:r>
              <a:rPr lang="en-US" i="1" noProof="0" dirty="0"/>
              <a:t>not</a:t>
            </a:r>
            <a:r>
              <a:rPr lang="en-US" noProof="0" dirty="0"/>
              <a: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57</a:t>
            </a:fld>
            <a:endParaRPr lang="it-IT" dirty="0"/>
          </a:p>
        </p:txBody>
      </p:sp>
      <p:sp>
        <p:nvSpPr>
          <p:cNvPr id="6" name="Segnaposto contenuto 5"/>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807644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58</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59</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60</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61</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62</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MOSES is used within a DP that builds atop the Hadoop ecosystem</a:t>
            </a:r>
          </a:p>
          <a:p>
            <a:pPr lvl="1"/>
            <a:r>
              <a:rPr lang="en-US" noProof="0" dirty="0"/>
              <a:t>The cluster runs the Cloudera Distribution for Apache Hadoop 6.2.0 and Docker</a:t>
            </a:r>
          </a:p>
          <a:p>
            <a:pPr lvl="1"/>
            <a:r>
              <a:rPr lang="en-US" noProof="0" dirty="0"/>
              <a:t>The metadata collected and manipulated are stored in a graph database</a:t>
            </a:r>
          </a:p>
          <a:p>
            <a:pPr lvl="2"/>
            <a:r>
              <a:rPr lang="en-US" noProof="0" dirty="0"/>
              <a:t>The graph data model favors the modeling of highly interconnected data in the absence of fixed schemas</a:t>
            </a:r>
          </a:p>
          <a:p>
            <a:pPr lvl="1"/>
            <a:r>
              <a:rPr lang="en-US" noProof="0" dirty="0"/>
              <a:t>Service decoupling: functional components are accessible using RESTful APIs</a:t>
            </a:r>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sz="half" idx="2"/>
          </p:nvPr>
        </p:nvSpPr>
        <p:spPr/>
        <p:txBody>
          <a:bodyPr/>
          <a:lstStyle/>
          <a:p>
            <a:r>
              <a:rPr lang="en-US" noProof="0" dirty="0"/>
              <a:t>Leoni Anna Giulia. "</a:t>
            </a:r>
            <a:r>
              <a:rPr lang="en-US" noProof="0" dirty="0" err="1"/>
              <a:t>Gestione</a:t>
            </a:r>
            <a:r>
              <a:rPr lang="en-US" noProof="0" dirty="0"/>
              <a:t> di un data lake </a:t>
            </a:r>
            <a:r>
              <a:rPr lang="en-US" noProof="0" dirty="0" err="1"/>
              <a:t>strutturato</a:t>
            </a:r>
            <a:r>
              <a:rPr lang="en-US" noProof="0" dirty="0"/>
              <a:t> </a:t>
            </a:r>
            <a:r>
              <a:rPr lang="en-US" noProof="0" dirty="0" err="1"/>
              <a:t>attraverso</a:t>
            </a:r>
            <a:r>
              <a:rPr lang="en-US" noProof="0" dirty="0"/>
              <a:t> il </a:t>
            </a:r>
            <a:r>
              <a:rPr lang="en-US" noProof="0" dirty="0" err="1"/>
              <a:t>riconoscimento</a:t>
            </a:r>
            <a:r>
              <a:rPr lang="en-US" noProof="0" dirty="0"/>
              <a:t> </a:t>
            </a:r>
            <a:r>
              <a:rPr lang="en-US" noProof="0" dirty="0" err="1"/>
              <a:t>semantico</a:t>
            </a:r>
            <a:r>
              <a:rPr lang="en-US" noProof="0" dirty="0"/>
              <a:t> </a:t>
            </a:r>
            <a:r>
              <a:rPr lang="en-US" noProof="0" dirty="0" err="1"/>
              <a:t>dei</a:t>
            </a:r>
            <a:r>
              <a:rPr lang="en-US" noProof="0" dirty="0"/>
              <a:t> </a:t>
            </a:r>
            <a:r>
              <a:rPr lang="en-US" noProof="0" dirty="0" err="1"/>
              <a:t>dati</a:t>
            </a:r>
            <a:r>
              <a:rPr lang="en-US" noProof="0" dirty="0"/>
              <a:t> </a:t>
            </a:r>
            <a:r>
              <a:rPr lang="en-US" noProof="0" dirty="0" err="1"/>
              <a:t>acquisiti</a:t>
            </a:r>
            <a:r>
              <a:rPr lang="en-US" noProof="0" dirty="0"/>
              <a:t>."</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64</a:t>
            </a:fld>
            <a:endParaRPr lang="it-IT" dirty="0"/>
          </a:p>
        </p:txBody>
      </p:sp>
      <p:grpSp>
        <p:nvGrpSpPr>
          <p:cNvPr id="117" name="Group 116">
            <a:extLst>
              <a:ext uri="{FF2B5EF4-FFF2-40B4-BE49-F238E27FC236}">
                <a16:creationId xmlns:a16="http://schemas.microsoft.com/office/drawing/2014/main" id="{E8F54882-8D94-489C-8E6B-F631AF7D96A2}"/>
              </a:ext>
            </a:extLst>
          </p:cNvPr>
          <p:cNvGrpSpPr/>
          <p:nvPr/>
        </p:nvGrpSpPr>
        <p:grpSpPr>
          <a:xfrm>
            <a:off x="6240780" y="1912303"/>
            <a:ext cx="5465517" cy="3985280"/>
            <a:chOff x="2709254" y="898518"/>
            <a:chExt cx="7639792" cy="5721159"/>
          </a:xfrm>
        </p:grpSpPr>
        <p:sp>
          <p:nvSpPr>
            <p:cNvPr id="118" name="Rettangolo 50">
              <a:extLst>
                <a:ext uri="{FF2B5EF4-FFF2-40B4-BE49-F238E27FC236}">
                  <a16:creationId xmlns:a16="http://schemas.microsoft.com/office/drawing/2014/main" id="{6CC6AA7C-99E0-450C-B1DE-CFC6195EDCBA}"/>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19" name="CasellaDiTesto 51">
              <a:extLst>
                <a:ext uri="{FF2B5EF4-FFF2-40B4-BE49-F238E27FC236}">
                  <a16:creationId xmlns:a16="http://schemas.microsoft.com/office/drawing/2014/main" id="{8E36533F-395B-4418-A389-EECAD160B2D4}"/>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120" name="Cilindro 52">
              <a:extLst>
                <a:ext uri="{FF2B5EF4-FFF2-40B4-BE49-F238E27FC236}">
                  <a16:creationId xmlns:a16="http://schemas.microsoft.com/office/drawing/2014/main" id="{EB28D4CB-A706-4F9F-B7DD-97E931A7A8B2}"/>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121" name="Rettangolo arrotondato 53">
              <a:extLst>
                <a:ext uri="{FF2B5EF4-FFF2-40B4-BE49-F238E27FC236}">
                  <a16:creationId xmlns:a16="http://schemas.microsoft.com/office/drawing/2014/main" id="{E49D3382-5F56-4F03-B231-8887CAF7F82C}"/>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122" name="Rettangolo arrotondato 54">
              <a:extLst>
                <a:ext uri="{FF2B5EF4-FFF2-40B4-BE49-F238E27FC236}">
                  <a16:creationId xmlns:a16="http://schemas.microsoft.com/office/drawing/2014/main" id="{AE3E8C8C-AB61-44F8-873A-F5E4590B4E5E}"/>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123" name="Rettangolo arrotondato 55">
              <a:extLst>
                <a:ext uri="{FF2B5EF4-FFF2-40B4-BE49-F238E27FC236}">
                  <a16:creationId xmlns:a16="http://schemas.microsoft.com/office/drawing/2014/main" id="{57D34C54-C43A-4520-BAF3-A434DEA00F1D}"/>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124" name="Rettangolo arrotondato 56">
              <a:extLst>
                <a:ext uri="{FF2B5EF4-FFF2-40B4-BE49-F238E27FC236}">
                  <a16:creationId xmlns:a16="http://schemas.microsoft.com/office/drawing/2014/main" id="{DAB52F33-CFBF-4752-BD5A-BCEAF6F13536}"/>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125" name="Rettangolo arrotondato 57">
              <a:extLst>
                <a:ext uri="{FF2B5EF4-FFF2-40B4-BE49-F238E27FC236}">
                  <a16:creationId xmlns:a16="http://schemas.microsoft.com/office/drawing/2014/main" id="{7DE51262-96A3-4530-BFD6-FA50C34950B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126" name="Rettangolo 60">
              <a:extLst>
                <a:ext uri="{FF2B5EF4-FFF2-40B4-BE49-F238E27FC236}">
                  <a16:creationId xmlns:a16="http://schemas.microsoft.com/office/drawing/2014/main" id="{25E9315F-FEE9-4771-9289-A2FEAB5393FC}"/>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7" name="Rettangolo 62">
              <a:extLst>
                <a:ext uri="{FF2B5EF4-FFF2-40B4-BE49-F238E27FC236}">
                  <a16:creationId xmlns:a16="http://schemas.microsoft.com/office/drawing/2014/main" id="{90B7B53D-E297-4D7C-8A42-141FBC24063F}"/>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8" name="Rettangolo 66">
              <a:extLst>
                <a:ext uri="{FF2B5EF4-FFF2-40B4-BE49-F238E27FC236}">
                  <a16:creationId xmlns:a16="http://schemas.microsoft.com/office/drawing/2014/main" id="{BB682813-DB0D-4BEC-962B-ABD4D78D2722}"/>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29" name="Rettangolo 68">
              <a:extLst>
                <a:ext uri="{FF2B5EF4-FFF2-40B4-BE49-F238E27FC236}">
                  <a16:creationId xmlns:a16="http://schemas.microsoft.com/office/drawing/2014/main" id="{BA9490C4-6617-4511-B343-38BCA67F7EAC}"/>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30" name="CasellaDiTesto 69">
              <a:extLst>
                <a:ext uri="{FF2B5EF4-FFF2-40B4-BE49-F238E27FC236}">
                  <a16:creationId xmlns:a16="http://schemas.microsoft.com/office/drawing/2014/main" id="{1A241D9C-4D8C-426D-915E-4F619DAA4EBE}"/>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131" name="Rettangolo arrotondato 12">
              <a:extLst>
                <a:ext uri="{FF2B5EF4-FFF2-40B4-BE49-F238E27FC236}">
                  <a16:creationId xmlns:a16="http://schemas.microsoft.com/office/drawing/2014/main" id="{7FB303A7-E0B6-486B-AA62-7EB5DEED9C3A}"/>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132" name="CasellaDiTesto 74">
              <a:extLst>
                <a:ext uri="{FF2B5EF4-FFF2-40B4-BE49-F238E27FC236}">
                  <a16:creationId xmlns:a16="http://schemas.microsoft.com/office/drawing/2014/main" id="{9CED96BB-08C9-41E1-9232-250E3C930C66}"/>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133" name="Cilindro 14">
              <a:extLst>
                <a:ext uri="{FF2B5EF4-FFF2-40B4-BE49-F238E27FC236}">
                  <a16:creationId xmlns:a16="http://schemas.microsoft.com/office/drawing/2014/main" id="{605CCD6B-FFD9-4B71-8FA1-851A26E5B15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134" name="Cilindro 75">
              <a:extLst>
                <a:ext uri="{FF2B5EF4-FFF2-40B4-BE49-F238E27FC236}">
                  <a16:creationId xmlns:a16="http://schemas.microsoft.com/office/drawing/2014/main" id="{1479BD0A-7F25-4739-AA42-B51BDF96A1C9}"/>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135" name="Rettangolo arrotondato 83">
              <a:extLst>
                <a:ext uri="{FF2B5EF4-FFF2-40B4-BE49-F238E27FC236}">
                  <a16:creationId xmlns:a16="http://schemas.microsoft.com/office/drawing/2014/main" id="{B4B4BA08-7C23-4E80-8B55-EDB94DB752AA}"/>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136" name="CasellaDiTesto 86">
              <a:extLst>
                <a:ext uri="{FF2B5EF4-FFF2-40B4-BE49-F238E27FC236}">
                  <a16:creationId xmlns:a16="http://schemas.microsoft.com/office/drawing/2014/main" id="{D49F07C1-932D-4B50-8BEA-9F21D83618A6}"/>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137" name="CasellaDiTesto 87">
              <a:extLst>
                <a:ext uri="{FF2B5EF4-FFF2-40B4-BE49-F238E27FC236}">
                  <a16:creationId xmlns:a16="http://schemas.microsoft.com/office/drawing/2014/main" id="{088BDAFD-31CC-42BE-96BB-8F2F8BC615C7}"/>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138" name="Rettangolo arrotondato 90">
              <a:extLst>
                <a:ext uri="{FF2B5EF4-FFF2-40B4-BE49-F238E27FC236}">
                  <a16:creationId xmlns:a16="http://schemas.microsoft.com/office/drawing/2014/main" id="{71800448-FCBC-46EC-AA1E-30D78CEB93EA}"/>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139" name="Rettangolo arrotondato 92">
              <a:extLst>
                <a:ext uri="{FF2B5EF4-FFF2-40B4-BE49-F238E27FC236}">
                  <a16:creationId xmlns:a16="http://schemas.microsoft.com/office/drawing/2014/main" id="{22B4F497-F27E-4A2E-A341-744A526B480A}"/>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140" name="Rettangolo arrotondato 93">
              <a:extLst>
                <a:ext uri="{FF2B5EF4-FFF2-40B4-BE49-F238E27FC236}">
                  <a16:creationId xmlns:a16="http://schemas.microsoft.com/office/drawing/2014/main" id="{A0C1E29A-A52A-42C4-8299-8A475B67B3E7}"/>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141" name="Freccia a destra 96">
              <a:extLst>
                <a:ext uri="{FF2B5EF4-FFF2-40B4-BE49-F238E27FC236}">
                  <a16:creationId xmlns:a16="http://schemas.microsoft.com/office/drawing/2014/main" id="{DFF81653-D0AE-44F6-BF06-8121982C2D2C}"/>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2" name="Freccia a destra 97">
              <a:extLst>
                <a:ext uri="{FF2B5EF4-FFF2-40B4-BE49-F238E27FC236}">
                  <a16:creationId xmlns:a16="http://schemas.microsoft.com/office/drawing/2014/main" id="{438EFF09-BCE3-473B-9715-52C46396A3D0}"/>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3" name="Freccia a destra 99">
              <a:extLst>
                <a:ext uri="{FF2B5EF4-FFF2-40B4-BE49-F238E27FC236}">
                  <a16:creationId xmlns:a16="http://schemas.microsoft.com/office/drawing/2014/main" id="{BCCE9ACD-E7C8-423C-BA90-86C49090BCF7}"/>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4" name="Rettangolo arrotondato 101">
              <a:extLst>
                <a:ext uri="{FF2B5EF4-FFF2-40B4-BE49-F238E27FC236}">
                  <a16:creationId xmlns:a16="http://schemas.microsoft.com/office/drawing/2014/main" id="{0732DB4A-462C-436B-862C-1C59FA1967CF}"/>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145" name="Freccia bidirezionale verticale 20">
              <a:extLst>
                <a:ext uri="{FF2B5EF4-FFF2-40B4-BE49-F238E27FC236}">
                  <a16:creationId xmlns:a16="http://schemas.microsoft.com/office/drawing/2014/main" id="{6B31FEAD-EA88-4BD9-9345-DC73C8C5BB00}"/>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46" name="Rettangolo arrotondato 41">
              <a:extLst>
                <a:ext uri="{FF2B5EF4-FFF2-40B4-BE49-F238E27FC236}">
                  <a16:creationId xmlns:a16="http://schemas.microsoft.com/office/drawing/2014/main" id="{01CBC732-CCA2-4BE8-AF18-8342B251EBF4}"/>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147" name="Rettangolo arrotondato 42">
              <a:extLst>
                <a:ext uri="{FF2B5EF4-FFF2-40B4-BE49-F238E27FC236}">
                  <a16:creationId xmlns:a16="http://schemas.microsoft.com/office/drawing/2014/main" id="{1A9C3DF7-F478-4EE5-AEDC-86FE28F6B20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148" name="Rettangolo arrotondato 43">
              <a:extLst>
                <a:ext uri="{FF2B5EF4-FFF2-40B4-BE49-F238E27FC236}">
                  <a16:creationId xmlns:a16="http://schemas.microsoft.com/office/drawing/2014/main" id="{2644CD02-BCD5-46AC-8B35-061655F242B2}"/>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149" name="Freccia bidirezionale verticale 44">
              <a:extLst>
                <a:ext uri="{FF2B5EF4-FFF2-40B4-BE49-F238E27FC236}">
                  <a16:creationId xmlns:a16="http://schemas.microsoft.com/office/drawing/2014/main" id="{8A9B3E29-7B0A-4D02-8A2B-EF6EAC7CA913}"/>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0" name="Freccia bidirezionale verticale 47">
              <a:extLst>
                <a:ext uri="{FF2B5EF4-FFF2-40B4-BE49-F238E27FC236}">
                  <a16:creationId xmlns:a16="http://schemas.microsoft.com/office/drawing/2014/main" id="{7718304B-E0F7-4173-9311-D75A42E7D017}"/>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151" name="Freccia bidirezionale verticale 49">
              <a:extLst>
                <a:ext uri="{FF2B5EF4-FFF2-40B4-BE49-F238E27FC236}">
                  <a16:creationId xmlns:a16="http://schemas.microsoft.com/office/drawing/2014/main" id="{8E25A77A-AA68-4253-8663-7077BA8FF7DD}"/>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152" name="Immagine 1">
              <a:extLst>
                <a:ext uri="{FF2B5EF4-FFF2-40B4-BE49-F238E27FC236}">
                  <a16:creationId xmlns:a16="http://schemas.microsoft.com/office/drawing/2014/main" id="{F3E00FEC-706B-4669-B7E8-A24A14701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153" name="Immagine 2">
              <a:extLst>
                <a:ext uri="{FF2B5EF4-FFF2-40B4-BE49-F238E27FC236}">
                  <a16:creationId xmlns:a16="http://schemas.microsoft.com/office/drawing/2014/main" id="{EFCAA119-AF63-49E6-A5D6-8D638A01C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154" name="Picture 2" descr="Some evolution from PHP 5.3 to PHP 7.3 | by Smaine Milianni | Medium">
              <a:extLst>
                <a:ext uri="{FF2B5EF4-FFF2-40B4-BE49-F238E27FC236}">
                  <a16:creationId xmlns:a16="http://schemas.microsoft.com/office/drawing/2014/main" id="{AF3A6F25-8A72-496F-80A2-9A95BC481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155" name="Picture 6" descr="https://upload.wikimedia.org/wikipedia/commons/thumb/9/99/Unofficial_JavaScript_logo_2.svg/800px-Unofficial_JavaScript_logo_2.svg.png">
              <a:extLst>
                <a:ext uri="{FF2B5EF4-FFF2-40B4-BE49-F238E27FC236}">
                  <a16:creationId xmlns:a16="http://schemas.microsoft.com/office/drawing/2014/main" id="{E3E2E39B-5350-4B70-A109-2EFBB6356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156" name="Immagine 8">
              <a:extLst>
                <a:ext uri="{FF2B5EF4-FFF2-40B4-BE49-F238E27FC236}">
                  <a16:creationId xmlns:a16="http://schemas.microsoft.com/office/drawing/2014/main" id="{30C8C9DE-BBFA-4B98-A8D6-239E38EB61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157" name="Immagine 9">
              <a:extLst>
                <a:ext uri="{FF2B5EF4-FFF2-40B4-BE49-F238E27FC236}">
                  <a16:creationId xmlns:a16="http://schemas.microsoft.com/office/drawing/2014/main" id="{EB2E73D2-5EA6-4A87-9C18-8BBB46B871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158" name="Immagine 10">
              <a:extLst>
                <a:ext uri="{FF2B5EF4-FFF2-40B4-BE49-F238E27FC236}">
                  <a16:creationId xmlns:a16="http://schemas.microsoft.com/office/drawing/2014/main" id="{DD8EAFFB-478A-413C-A229-0BC5EA6FC5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159" name="Immagine 11">
              <a:extLst>
                <a:ext uri="{FF2B5EF4-FFF2-40B4-BE49-F238E27FC236}">
                  <a16:creationId xmlns:a16="http://schemas.microsoft.com/office/drawing/2014/main" id="{6486B1AE-238C-40C5-8357-AD7B29925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160" name="Immagine 13">
              <a:extLst>
                <a:ext uri="{FF2B5EF4-FFF2-40B4-BE49-F238E27FC236}">
                  <a16:creationId xmlns:a16="http://schemas.microsoft.com/office/drawing/2014/main" id="{8A2027C5-9927-41B4-9F4A-A1B29CD6F8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161" name="Immagine 15">
              <a:extLst>
                <a:ext uri="{FF2B5EF4-FFF2-40B4-BE49-F238E27FC236}">
                  <a16:creationId xmlns:a16="http://schemas.microsoft.com/office/drawing/2014/main" id="{6916FA56-98B9-4D49-B279-A782711253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162" name="Immagine 16">
              <a:extLst>
                <a:ext uri="{FF2B5EF4-FFF2-40B4-BE49-F238E27FC236}">
                  <a16:creationId xmlns:a16="http://schemas.microsoft.com/office/drawing/2014/main" id="{80EF0413-322D-4C1B-B886-B9C8AF9DA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163" name="Immagine 17">
              <a:extLst>
                <a:ext uri="{FF2B5EF4-FFF2-40B4-BE49-F238E27FC236}">
                  <a16:creationId xmlns:a16="http://schemas.microsoft.com/office/drawing/2014/main" id="{00CF8B69-C297-4F93-8629-47658A57A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164" name="Immagine 18">
              <a:extLst>
                <a:ext uri="{FF2B5EF4-FFF2-40B4-BE49-F238E27FC236}">
                  <a16:creationId xmlns:a16="http://schemas.microsoft.com/office/drawing/2014/main" id="{023BD33D-696D-4B2B-98BE-5AC832580D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165" name="Immagine 19">
              <a:extLst>
                <a:ext uri="{FF2B5EF4-FFF2-40B4-BE49-F238E27FC236}">
                  <a16:creationId xmlns:a16="http://schemas.microsoft.com/office/drawing/2014/main" id="{B4A2A6F6-16CF-4A8D-830C-19B868618A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166" name="Picture 2" descr="Some evolution from PHP 5.3 to PHP 7.3 | by Smaine Milianni | Medium">
              <a:extLst>
                <a:ext uri="{FF2B5EF4-FFF2-40B4-BE49-F238E27FC236}">
                  <a16:creationId xmlns:a16="http://schemas.microsoft.com/office/drawing/2014/main" id="{B0D733EE-E6B6-4FE7-8872-9553AF98A2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167" name="Picture 6" descr="https://upload.wikimedia.org/wikipedia/commons/thumb/9/99/Unofficial_JavaScript_logo_2.svg/800px-Unofficial_JavaScript_logo_2.svg.png">
              <a:extLst>
                <a:ext uri="{FF2B5EF4-FFF2-40B4-BE49-F238E27FC236}">
                  <a16:creationId xmlns:a16="http://schemas.microsoft.com/office/drawing/2014/main" id="{71680251-270B-4209-B63C-4FD54AB82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168" name="Immagine 58">
              <a:extLst>
                <a:ext uri="{FF2B5EF4-FFF2-40B4-BE49-F238E27FC236}">
                  <a16:creationId xmlns:a16="http://schemas.microsoft.com/office/drawing/2014/main" id="{A19FC0A0-662D-4999-9F48-2634D66B28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169" name="Immagine 5">
              <a:extLst>
                <a:ext uri="{FF2B5EF4-FFF2-40B4-BE49-F238E27FC236}">
                  <a16:creationId xmlns:a16="http://schemas.microsoft.com/office/drawing/2014/main" id="{8BE1023A-5C3D-4A61-8F2C-6CE2239A6C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2189613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65</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dirty="0"/>
              <a:t>STORAGE: </a:t>
            </a:r>
            <a:br>
              <a:rPr lang="en-US" noProof="0" dirty="0"/>
            </a:br>
            <a:r>
              <a:rPr lang="en-US" noProof="0" dirty="0"/>
              <a:t>NoSQL DBMSs</a:t>
            </a:r>
          </a:p>
        </p:txBody>
      </p:sp>
      <p:sp>
        <p:nvSpPr>
          <p:cNvPr id="3" name="Sottotitolo 2"/>
          <p:cNvSpPr>
            <a:spLocks noGrp="1"/>
          </p:cNvSpPr>
          <p:nvPr>
            <p:ph type="subTitle" idx="1"/>
          </p:nvPr>
        </p:nvSpPr>
        <p:spPr/>
        <p:txBody>
          <a:bodyPr>
            <a:normAutofit/>
          </a:bodyPr>
          <a:lstStyle/>
          <a:p>
            <a:r>
              <a:rPr lang="en-US" i="1" noProof="0" dirty="0">
                <a:solidFill>
                  <a:srgbClr val="FFFFFF"/>
                </a:solidFill>
              </a:rPr>
              <a:t>Not only</a:t>
            </a:r>
            <a:r>
              <a:rPr lang="en-US" noProof="0" dirty="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Introduction</a:t>
            </a:r>
          </a:p>
        </p:txBody>
      </p:sp>
      <p:sp>
        <p:nvSpPr>
          <p:cNvPr id="4" name="Segnaposto contenuto 3"/>
          <p:cNvSpPr>
            <a:spLocks noGrp="1"/>
          </p:cNvSpPr>
          <p:nvPr>
            <p:ph idx="1"/>
          </p:nvPr>
        </p:nvSpPr>
        <p:spPr/>
        <p:txBody>
          <a:bodyPr/>
          <a:lstStyle/>
          <a:p>
            <a:r>
              <a:rPr lang="en-US" dirty="0"/>
              <a:t>What is NoSQL</a:t>
            </a:r>
          </a:p>
          <a:p>
            <a:r>
              <a:rPr lang="en-US" dirty="0"/>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Strengths of RDBMSs</a:t>
            </a:r>
          </a:p>
        </p:txBody>
      </p:sp>
      <p:sp>
        <p:nvSpPr>
          <p:cNvPr id="3" name="Segnaposto contenuto 2"/>
          <p:cNvSpPr>
            <a:spLocks noGrp="1"/>
          </p:cNvSpPr>
          <p:nvPr>
            <p:ph idx="1"/>
          </p:nvPr>
        </p:nvSpPr>
        <p:spPr/>
        <p:txBody>
          <a:bodyPr/>
          <a:lstStyle/>
          <a:p>
            <a:r>
              <a:rPr lang="en-US" dirty="0">
                <a:solidFill>
                  <a:schemeClr val="accent2"/>
                </a:solidFill>
              </a:rPr>
              <a:t>ACID properties</a:t>
            </a:r>
          </a:p>
          <a:p>
            <a:pPr lvl="1"/>
            <a:r>
              <a:rPr lang="en-US" dirty="0"/>
              <a:t>Provides guarantees in terms of consistency and concurrent accesses</a:t>
            </a:r>
          </a:p>
          <a:p>
            <a:r>
              <a:rPr lang="en-US" dirty="0">
                <a:solidFill>
                  <a:schemeClr val="accent2"/>
                </a:solidFill>
              </a:rPr>
              <a:t>Data integration and normalization of schemas</a:t>
            </a:r>
          </a:p>
          <a:p>
            <a:pPr lvl="1"/>
            <a:r>
              <a:rPr lang="en-US" dirty="0"/>
              <a:t>Several application can share and reuse the same information</a:t>
            </a:r>
          </a:p>
          <a:p>
            <a:r>
              <a:rPr lang="en-US" dirty="0">
                <a:solidFill>
                  <a:schemeClr val="accent2"/>
                </a:solidFill>
              </a:rPr>
              <a:t>Standard model and query language</a:t>
            </a:r>
          </a:p>
          <a:p>
            <a:pPr lvl="1"/>
            <a:r>
              <a:rPr lang="en-US" dirty="0"/>
              <a:t>The relational model and SQL are very well-known standards</a:t>
            </a:r>
          </a:p>
          <a:p>
            <a:pPr lvl="1"/>
            <a:r>
              <a:rPr lang="en-US" dirty="0"/>
              <a:t>The same theoretical background is shared by the different implementations</a:t>
            </a:r>
          </a:p>
          <a:p>
            <a:r>
              <a:rPr lang="en-US" dirty="0">
                <a:solidFill>
                  <a:schemeClr val="accent2"/>
                </a:solidFill>
              </a:rPr>
              <a:t>Robustness</a:t>
            </a:r>
          </a:p>
          <a:p>
            <a:pPr lvl="1"/>
            <a:r>
              <a:rPr lang="en-US" dirty="0"/>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Weaknesses of RDBMS</a:t>
            </a:r>
          </a:p>
        </p:txBody>
      </p:sp>
      <p:sp>
        <p:nvSpPr>
          <p:cNvPr id="3" name="Segnaposto contenuto 2"/>
          <p:cNvSpPr>
            <a:spLocks noGrp="1"/>
          </p:cNvSpPr>
          <p:nvPr>
            <p:ph idx="1"/>
          </p:nvPr>
        </p:nvSpPr>
        <p:spPr/>
        <p:txBody>
          <a:bodyPr>
            <a:normAutofit lnSpcReduction="10000"/>
          </a:bodyPr>
          <a:lstStyle/>
          <a:p>
            <a:r>
              <a:rPr lang="en-US" noProof="0" dirty="0">
                <a:solidFill>
                  <a:srgbClr val="BF5B09"/>
                </a:solidFill>
              </a:rPr>
              <a:t>Impedance mismatch</a:t>
            </a:r>
          </a:p>
          <a:p>
            <a:pPr lvl="1"/>
            <a:r>
              <a:rPr lang="en-US" noProof="0" dirty="0"/>
              <a:t>Data are stored according to the relational model, but applications to modify them typically rely on the object-oriented model</a:t>
            </a:r>
          </a:p>
          <a:p>
            <a:pPr lvl="1"/>
            <a:r>
              <a:rPr lang="en-US" noProof="0" dirty="0"/>
              <a:t>Many solutions, no standard</a:t>
            </a:r>
          </a:p>
          <a:p>
            <a:pPr lvl="2"/>
            <a:r>
              <a:rPr lang="en-US" dirty="0"/>
              <a:t>E.g.: Object Oriented DBMS (OODBMS), Object-Relational DBMS (ORDBMS), Object-Relational Mapping (ORM) frameworks</a:t>
            </a:r>
          </a:p>
          <a:p>
            <a:r>
              <a:rPr lang="en-US" noProof="0" dirty="0">
                <a:solidFill>
                  <a:srgbClr val="FF0000"/>
                </a:solidFill>
              </a:rPr>
              <a:t>Painful scaling-out</a:t>
            </a:r>
          </a:p>
          <a:p>
            <a:pPr lvl="1"/>
            <a:r>
              <a:rPr lang="en-US" noProof="0" dirty="0"/>
              <a:t>Not suited for a cluster architecture</a:t>
            </a:r>
          </a:p>
          <a:p>
            <a:pPr lvl="1"/>
            <a:r>
              <a:rPr lang="en-US" noProof="0" dirty="0"/>
              <a:t>Distributing an RDBMS is </a:t>
            </a:r>
            <a:r>
              <a:rPr lang="en-US" dirty="0"/>
              <a:t>neither e</a:t>
            </a:r>
            <a:r>
              <a:rPr lang="en-US" noProof="0" dirty="0" err="1"/>
              <a:t>asy</a:t>
            </a:r>
            <a:r>
              <a:rPr lang="en-US" noProof="0" dirty="0"/>
              <a:t> nor cheap (e.g., Oracle RAC)</a:t>
            </a:r>
          </a:p>
          <a:p>
            <a:r>
              <a:rPr lang="en-US" dirty="0">
                <a:solidFill>
                  <a:schemeClr val="accent2"/>
                </a:solidFill>
              </a:rPr>
              <a:t>Consistency vs latency</a:t>
            </a:r>
          </a:p>
          <a:p>
            <a:pPr lvl="1"/>
            <a:r>
              <a:rPr lang="en-US" dirty="0"/>
              <a:t>Consistency is a must – even at the expense of latency</a:t>
            </a:r>
          </a:p>
          <a:p>
            <a:pPr lvl="1"/>
            <a:r>
              <a:rPr lang="en-US" noProof="0" dirty="0"/>
              <a:t>Today's applications require high reading/writing throughput with low latency</a:t>
            </a:r>
          </a:p>
          <a:p>
            <a:r>
              <a:rPr lang="en-US" dirty="0">
                <a:solidFill>
                  <a:schemeClr val="accent2"/>
                </a:solidFill>
              </a:rPr>
              <a:t>Schema rigidity</a:t>
            </a:r>
          </a:p>
          <a:p>
            <a:pPr lvl="1"/>
            <a:r>
              <a:rPr lang="en-US" noProof="0" dirty="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What NoSQL means</a:t>
            </a:r>
          </a:p>
        </p:txBody>
      </p:sp>
      <p:sp>
        <p:nvSpPr>
          <p:cNvPr id="3" name="Segnaposto contenuto 2"/>
          <p:cNvSpPr>
            <a:spLocks noGrp="1"/>
          </p:cNvSpPr>
          <p:nvPr>
            <p:ph idx="1"/>
          </p:nvPr>
        </p:nvSpPr>
        <p:spPr/>
        <p:txBody>
          <a:bodyPr>
            <a:normAutofit/>
          </a:bodyPr>
          <a:lstStyle/>
          <a:p>
            <a:r>
              <a:rPr lang="en-US" noProof="0" dirty="0"/>
              <a:t>The term has been first used in '98 by Carlo </a:t>
            </a:r>
            <a:r>
              <a:rPr lang="en-US" noProof="0" dirty="0" err="1"/>
              <a:t>Strozzi</a:t>
            </a:r>
            <a:endParaRPr lang="en-US" noProof="0" dirty="0"/>
          </a:p>
          <a:p>
            <a:pPr lvl="1"/>
            <a:r>
              <a:rPr lang="en-US" noProof="0" dirty="0"/>
              <a:t>It referred to </a:t>
            </a:r>
            <a:r>
              <a:rPr lang="en-US" dirty="0"/>
              <a:t>an open-source RDBMS that used a query language different from </a:t>
            </a:r>
            <a:r>
              <a:rPr lang="en-US" noProof="0" dirty="0"/>
              <a:t>SQL</a:t>
            </a:r>
          </a:p>
          <a:p>
            <a:r>
              <a:rPr lang="en-US" noProof="0" dirty="0"/>
              <a:t>In 2009 it was adopted by a meetup in San Francisco </a:t>
            </a:r>
          </a:p>
          <a:p>
            <a:pPr lvl="1"/>
            <a:r>
              <a:rPr lang="en-US" noProof="0" dirty="0"/>
              <a:t>Goal: discuss open-source projects related to the newest databases from Google and Amazon</a:t>
            </a:r>
          </a:p>
          <a:p>
            <a:pPr lvl="1"/>
            <a:r>
              <a:rPr lang="en-US" noProof="0" dirty="0"/>
              <a:t>Participants: Voldemort, Cassandra, </a:t>
            </a:r>
            <a:r>
              <a:rPr lang="en-US" noProof="0" dirty="0" err="1"/>
              <a:t>Dynomite</a:t>
            </a:r>
            <a:r>
              <a:rPr lang="en-US" noProof="0" dirty="0"/>
              <a:t>, HBase, </a:t>
            </a:r>
            <a:r>
              <a:rPr lang="en-US" noProof="0" dirty="0" err="1"/>
              <a:t>Hypertable</a:t>
            </a:r>
            <a:r>
              <a:rPr lang="en-US" noProof="0" dirty="0"/>
              <a:t>, CouchDB, MongoDB</a:t>
            </a:r>
          </a:p>
          <a:p>
            <a:r>
              <a:rPr lang="en-US" noProof="0" dirty="0"/>
              <a:t>Today, </a:t>
            </a:r>
            <a:r>
              <a:rPr lang="en-US" noProof="0" dirty="0">
                <a:solidFill>
                  <a:srgbClr val="FF0000"/>
                </a:solidFill>
              </a:rPr>
              <a:t>NoSQL</a:t>
            </a:r>
            <a:r>
              <a:rPr lang="en-US" noProof="0" dirty="0"/>
              <a:t> indicates </a:t>
            </a:r>
            <a:r>
              <a:rPr lang="en-US" noProof="0" dirty="0">
                <a:solidFill>
                  <a:srgbClr val="0070C0"/>
                </a:solidFill>
              </a:rPr>
              <a:t>DBMSs</a:t>
            </a:r>
            <a:r>
              <a:rPr lang="en-US" noProof="0" dirty="0"/>
              <a:t> adopting a </a:t>
            </a:r>
            <a:r>
              <a:rPr lang="en-US" noProof="0" dirty="0">
                <a:solidFill>
                  <a:srgbClr val="0070C0"/>
                </a:solidFill>
              </a:rPr>
              <a:t>different data model from the relational one</a:t>
            </a:r>
          </a:p>
          <a:p>
            <a:pPr lvl="1"/>
            <a:r>
              <a:rPr lang="en-US" noProof="0" dirty="0"/>
              <a:t>NoSQL = Not Only SQL </a:t>
            </a:r>
          </a:p>
          <a:p>
            <a:pPr lvl="1"/>
            <a:r>
              <a:rPr lang="en-US" noProof="0" dirty="0"/>
              <a:t>According to </a:t>
            </a:r>
            <a:r>
              <a:rPr lang="en-US" noProof="0" dirty="0" err="1"/>
              <a:t>Strozzi</a:t>
            </a:r>
            <a:r>
              <a:rPr lang="en-US" noProof="0" dirty="0"/>
              <a:t> himself, </a:t>
            </a:r>
            <a:r>
              <a:rPr lang="en-US" noProof="0" dirty="0" err="1"/>
              <a:t>NoREL</a:t>
            </a:r>
            <a:r>
              <a:rPr lang="en-US" noProof="0" dirty="0"/>
              <a:t> would have been a more proper noun</a:t>
            </a:r>
          </a:p>
          <a:p>
            <a:pPr lvl="1"/>
            <a:endParaRPr lang="en-US" noProof="0" dirty="0"/>
          </a:p>
        </p:txBody>
      </p:sp>
    </p:spTree>
    <p:extLst>
      <p:ext uri="{BB962C8B-B14F-4D97-AF65-F5344CB8AC3E}">
        <p14:creationId xmlns:p14="http://schemas.microsoft.com/office/powerpoint/2010/main" val="3820165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first NoSQL systems</a:t>
            </a:r>
          </a:p>
        </p:txBody>
      </p:sp>
      <p:sp>
        <p:nvSpPr>
          <p:cNvPr id="3" name="Segnaposto contenuto 2"/>
          <p:cNvSpPr>
            <a:spLocks noGrp="1"/>
          </p:cNvSpPr>
          <p:nvPr>
            <p:ph idx="1"/>
          </p:nvPr>
        </p:nvSpPr>
        <p:spPr/>
        <p:txBody>
          <a:bodyPr>
            <a:normAutofit/>
          </a:bodyPr>
          <a:lstStyle/>
          <a:p>
            <a:r>
              <a:rPr lang="en-US" dirty="0">
                <a:solidFill>
                  <a:schemeClr val="accent2"/>
                </a:solidFill>
              </a:rPr>
              <a:t>LiveJournal, 2003</a:t>
            </a:r>
          </a:p>
          <a:p>
            <a:pPr lvl="1"/>
            <a:r>
              <a:rPr lang="en-US" dirty="0"/>
              <a:t>Goal: reduce the number of queries on a DB from a pool of web servers</a:t>
            </a:r>
          </a:p>
          <a:p>
            <a:pPr lvl="1"/>
            <a:r>
              <a:rPr lang="en-US" dirty="0"/>
              <a:t>Solution: </a:t>
            </a:r>
            <a:r>
              <a:rPr lang="en-US" dirty="0">
                <a:solidFill>
                  <a:srgbClr val="0070C0"/>
                </a:solidFill>
              </a:rPr>
              <a:t>Memcached</a:t>
            </a:r>
            <a:r>
              <a:rPr lang="en-US" dirty="0"/>
              <a:t>, designed to keep queries and results in RAM</a:t>
            </a:r>
          </a:p>
          <a:p>
            <a:r>
              <a:rPr lang="en-US" dirty="0">
                <a:solidFill>
                  <a:schemeClr val="accent2"/>
                </a:solidFill>
              </a:rPr>
              <a:t>Google, 2005</a:t>
            </a:r>
          </a:p>
          <a:p>
            <a:pPr lvl="1"/>
            <a:r>
              <a:rPr lang="en-US" dirty="0"/>
              <a:t>Goal: handle Big Data (web indexing, Maps, Gmail, etc.)</a:t>
            </a:r>
          </a:p>
          <a:p>
            <a:pPr lvl="1"/>
            <a:r>
              <a:rPr lang="en-US" dirty="0"/>
              <a:t>Solution: </a:t>
            </a:r>
            <a:r>
              <a:rPr lang="en-US" dirty="0" err="1">
                <a:solidFill>
                  <a:srgbClr val="0070C0"/>
                </a:solidFill>
              </a:rPr>
              <a:t>BigTable</a:t>
            </a:r>
            <a:r>
              <a:rPr lang="en-US" dirty="0"/>
              <a:t>, designed for scalability and high performance on Petabytes of data</a:t>
            </a:r>
          </a:p>
          <a:p>
            <a:r>
              <a:rPr lang="en-US" dirty="0">
                <a:solidFill>
                  <a:schemeClr val="accent2"/>
                </a:solidFill>
              </a:rPr>
              <a:t>Amazon, 2007</a:t>
            </a:r>
          </a:p>
          <a:p>
            <a:pPr lvl="1"/>
            <a:r>
              <a:rPr lang="en-US" dirty="0"/>
              <a:t>Goal: ensure availability and reliability of its e-commerce service 24/7</a:t>
            </a:r>
          </a:p>
          <a:p>
            <a:pPr lvl="1"/>
            <a:r>
              <a:rPr lang="en-US" dirty="0"/>
              <a:t>Solution: </a:t>
            </a:r>
            <a:r>
              <a:rPr lang="en-US" dirty="0">
                <a:solidFill>
                  <a:srgbClr val="0070C0"/>
                </a:solidFill>
              </a:rPr>
              <a:t>DynamoDB</a:t>
            </a:r>
            <a:r>
              <a:rPr lang="en-US" dirty="0"/>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common features</a:t>
            </a:r>
          </a:p>
        </p:txBody>
      </p:sp>
      <p:sp>
        <p:nvSpPr>
          <p:cNvPr id="3" name="Segnaposto contenuto 2"/>
          <p:cNvSpPr>
            <a:spLocks noGrp="1"/>
          </p:cNvSpPr>
          <p:nvPr>
            <p:ph idx="1"/>
          </p:nvPr>
        </p:nvSpPr>
        <p:spPr/>
        <p:txBody>
          <a:bodyPr>
            <a:normAutofit lnSpcReduction="10000"/>
          </a:bodyPr>
          <a:lstStyle/>
          <a:p>
            <a:r>
              <a:rPr lang="en-US" noProof="0" dirty="0"/>
              <a:t>Not just rows and tables</a:t>
            </a:r>
          </a:p>
          <a:p>
            <a:pPr lvl="1"/>
            <a:r>
              <a:rPr lang="en-US" noProof="0" dirty="0"/>
              <a:t>Several data model adopted to store and manipulate data</a:t>
            </a:r>
          </a:p>
          <a:p>
            <a:r>
              <a:rPr lang="en-US" noProof="0" dirty="0"/>
              <a:t>Freedom from joins</a:t>
            </a:r>
          </a:p>
          <a:p>
            <a:pPr lvl="1"/>
            <a:r>
              <a:rPr lang="en-US" noProof="0" dirty="0"/>
              <a:t>Joins are either not supported or discouraged</a:t>
            </a:r>
          </a:p>
          <a:p>
            <a:r>
              <a:rPr lang="en-US" noProof="0" dirty="0"/>
              <a:t>Freedom from rigid schemas</a:t>
            </a:r>
          </a:p>
          <a:p>
            <a:pPr lvl="1"/>
            <a:r>
              <a:rPr lang="en-US" noProof="0" dirty="0"/>
              <a:t>Data can be stored or queried without pre-defining a schema (</a:t>
            </a:r>
            <a:r>
              <a:rPr lang="en-US" i="1" noProof="0" dirty="0" err="1"/>
              <a:t>schemaless</a:t>
            </a:r>
            <a:r>
              <a:rPr lang="en-US" i="1" noProof="0" dirty="0"/>
              <a:t> </a:t>
            </a:r>
            <a:r>
              <a:rPr lang="en-US" noProof="0" dirty="0"/>
              <a:t>or </a:t>
            </a:r>
            <a:r>
              <a:rPr lang="en-US" i="1" noProof="0" dirty="0"/>
              <a:t>soft-schema</a:t>
            </a:r>
            <a:r>
              <a:rPr lang="en-US" noProof="0" dirty="0"/>
              <a:t>)</a:t>
            </a:r>
          </a:p>
          <a:p>
            <a:r>
              <a:rPr lang="en-US" noProof="0" dirty="0"/>
              <a:t>Distributed, shared-nothing architecture</a:t>
            </a:r>
          </a:p>
          <a:p>
            <a:pPr lvl="1"/>
            <a:r>
              <a:rPr lang="en-US" noProof="0" dirty="0"/>
              <a:t>Trivial scalability in a </a:t>
            </a:r>
            <a:r>
              <a:rPr lang="en-US" dirty="0"/>
              <a:t>distributed environment with no performance </a:t>
            </a:r>
            <a:r>
              <a:rPr lang="en-US" noProof="0" dirty="0"/>
              <a:t>decay</a:t>
            </a:r>
          </a:p>
          <a:p>
            <a:pPr lvl="1"/>
            <a:r>
              <a:rPr lang="en-US" noProof="0" dirty="0"/>
              <a:t>Each </a:t>
            </a:r>
            <a:r>
              <a:rPr lang="en-US" dirty="0"/>
              <a:t>workstation uses its own disks and RAM</a:t>
            </a:r>
          </a:p>
          <a:p>
            <a:endParaRPr lang="en-US" noProof="0" dirty="0"/>
          </a:p>
          <a:p>
            <a:r>
              <a:rPr lang="en-US" dirty="0"/>
              <a:t>SQL is dead, long live SQL!</a:t>
            </a:r>
          </a:p>
          <a:p>
            <a:pPr lvl="1"/>
            <a:r>
              <a:rPr lang="en-US" dirty="0"/>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NoSQL in the Big Data world</a:t>
            </a:r>
          </a:p>
        </p:txBody>
      </p:sp>
      <p:sp>
        <p:nvSpPr>
          <p:cNvPr id="3" name="Segnaposto contenuto 2"/>
          <p:cNvSpPr>
            <a:spLocks noGrp="1"/>
          </p:cNvSpPr>
          <p:nvPr>
            <p:ph idx="1"/>
          </p:nvPr>
        </p:nvSpPr>
        <p:spPr/>
        <p:txBody>
          <a:bodyPr/>
          <a:lstStyle/>
          <a:p>
            <a:r>
              <a:rPr lang="en-US" dirty="0">
                <a:solidFill>
                  <a:srgbClr val="FF0000"/>
                </a:solidFill>
              </a:rPr>
              <a:t>NoSQL</a:t>
            </a:r>
            <a:r>
              <a:rPr lang="en-US" dirty="0"/>
              <a:t> systems are mainly used for operational workloads (</a:t>
            </a:r>
            <a:r>
              <a:rPr lang="en-US" dirty="0">
                <a:solidFill>
                  <a:srgbClr val="FF0000"/>
                </a:solidFill>
              </a:rPr>
              <a:t>OLTP</a:t>
            </a:r>
            <a:r>
              <a:rPr lang="en-US" dirty="0"/>
              <a:t>)</a:t>
            </a:r>
          </a:p>
          <a:p>
            <a:pPr lvl="1"/>
            <a:r>
              <a:rPr lang="en-US" dirty="0"/>
              <a:t>Optimized for high read and write throughput on small amounts of data</a:t>
            </a:r>
          </a:p>
          <a:p>
            <a:r>
              <a:rPr lang="en-US" dirty="0">
                <a:solidFill>
                  <a:schemeClr val="accent2"/>
                </a:solidFill>
              </a:rPr>
              <a:t>Big Data </a:t>
            </a:r>
            <a:r>
              <a:rPr lang="en-US" dirty="0"/>
              <a:t>technologies are mainly used for analytical workloads (</a:t>
            </a:r>
            <a:r>
              <a:rPr lang="en-US" dirty="0">
                <a:solidFill>
                  <a:schemeClr val="accent2"/>
                </a:solidFill>
              </a:rPr>
              <a:t>OLAP</a:t>
            </a:r>
            <a:r>
              <a:rPr lang="en-US" dirty="0"/>
              <a:t>)</a:t>
            </a:r>
          </a:p>
          <a:p>
            <a:pPr lvl="1"/>
            <a:r>
              <a:rPr lang="en-US" dirty="0"/>
              <a:t>Optimized for high read throughput on large amounts of data</a:t>
            </a:r>
          </a:p>
          <a:p>
            <a:endParaRPr lang="en-US" dirty="0"/>
          </a:p>
          <a:p>
            <a:r>
              <a:rPr lang="en-US" dirty="0"/>
              <a:t>Can NoSQL systems be used for OLAP?</a:t>
            </a:r>
          </a:p>
          <a:p>
            <a:pPr lvl="1"/>
            <a:r>
              <a:rPr lang="en-US" dirty="0"/>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Running example</a:t>
            </a:r>
          </a:p>
        </p:txBody>
      </p:sp>
      <p:sp>
        <p:nvSpPr>
          <p:cNvPr id="4" name="Segnaposto contenuto 3"/>
          <p:cNvSpPr>
            <a:spLocks noGrp="1"/>
          </p:cNvSpPr>
          <p:nvPr>
            <p:ph idx="1"/>
          </p:nvPr>
        </p:nvSpPr>
        <p:spPr/>
        <p:txBody>
          <a:bodyPr anchor="t"/>
          <a:lstStyle/>
          <a:p>
            <a:r>
              <a:rPr lang="en-US" dirty="0"/>
              <a:t>Typical use case: customers, orders and products</a:t>
            </a:r>
          </a:p>
          <a:p>
            <a:endParaRPr lang="en-US" dirty="0"/>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Relational: data model</a:t>
            </a:r>
          </a:p>
        </p:txBody>
      </p:sp>
      <p:sp>
        <p:nvSpPr>
          <p:cNvPr id="3" name="Segnaposto contenuto 2"/>
          <p:cNvSpPr>
            <a:spLocks noGrp="1"/>
          </p:cNvSpPr>
          <p:nvPr>
            <p:ph idx="1"/>
          </p:nvPr>
        </p:nvSpPr>
        <p:spPr/>
        <p:txBody>
          <a:bodyPr anchor="t"/>
          <a:lstStyle/>
          <a:p>
            <a:r>
              <a:rPr lang="en-US" dirty="0"/>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graphs</a:t>
            </a:r>
            <a:endParaRPr lang="en-US" dirty="0"/>
          </a:p>
          <a:p>
            <a:r>
              <a:rPr lang="en-US" dirty="0"/>
              <a:t>Each graph contains </a:t>
            </a:r>
            <a:r>
              <a:rPr lang="en-US" dirty="0">
                <a:solidFill>
                  <a:srgbClr val="FF0000"/>
                </a:solidFill>
              </a:rPr>
              <a:t>vertices </a:t>
            </a:r>
            <a:r>
              <a:rPr lang="en-US" dirty="0"/>
              <a:t>and </a:t>
            </a:r>
            <a:r>
              <a:rPr lang="en-US" dirty="0">
                <a:solidFill>
                  <a:srgbClr val="FF0000"/>
                </a:solidFill>
              </a:rPr>
              <a:t>arcs</a:t>
            </a:r>
          </a:p>
          <a:p>
            <a:pPr lvl="1"/>
            <a:r>
              <a:rPr lang="en-US" dirty="0"/>
              <a:t>Vertices: usually represent real-world entities</a:t>
            </a:r>
          </a:p>
          <a:p>
            <a:pPr lvl="2"/>
            <a:r>
              <a:rPr lang="en-US" dirty="0"/>
              <a:t>E.g.: people, organizations, web pages, workstations, cells, books, etc.</a:t>
            </a:r>
          </a:p>
          <a:p>
            <a:pPr lvl="1"/>
            <a:r>
              <a:rPr lang="en-US" dirty="0"/>
              <a:t>Arcs: represent directed relationships between the vertices</a:t>
            </a:r>
          </a:p>
          <a:p>
            <a:pPr lvl="2"/>
            <a:r>
              <a:rPr lang="en-US" dirty="0"/>
              <a:t>E.g.: friendship, work relationship, hyperlink, ethernet links, copyright, etc.</a:t>
            </a:r>
          </a:p>
          <a:p>
            <a:pPr lvl="1"/>
            <a:r>
              <a:rPr lang="en-US" dirty="0"/>
              <a:t>Vertices and arcs are described by </a:t>
            </a:r>
            <a:r>
              <a:rPr lang="en-US" dirty="0">
                <a:solidFill>
                  <a:srgbClr val="FF0000"/>
                </a:solidFill>
              </a:rPr>
              <a:t>properties</a:t>
            </a:r>
          </a:p>
          <a:p>
            <a:pPr lvl="1"/>
            <a:r>
              <a:rPr lang="en-US" dirty="0"/>
              <a:t>Arcs are stored as physical pointers</a:t>
            </a:r>
          </a:p>
          <a:p>
            <a:r>
              <a:rPr lang="en-US" dirty="0"/>
              <a:t>Most known specializations:</a:t>
            </a:r>
          </a:p>
          <a:p>
            <a:pPr lvl="1"/>
            <a:r>
              <a:rPr lang="en-US" dirty="0"/>
              <a:t>Reticular data model</a:t>
            </a:r>
          </a:p>
          <a:p>
            <a:pPr lvl="2"/>
            <a:r>
              <a:rPr lang="en-US" dirty="0"/>
              <a:t>Parent-child or owner-member relationships</a:t>
            </a:r>
          </a:p>
          <a:p>
            <a:pPr lvl="1"/>
            <a:r>
              <a:rPr lang="en-US" dirty="0" err="1"/>
              <a:t>Triplestore</a:t>
            </a:r>
            <a:endParaRPr lang="en-US" dirty="0"/>
          </a:p>
          <a:p>
            <a:pPr lvl="2"/>
            <a:r>
              <a:rPr lang="en-US" dirty="0"/>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querying</a:t>
            </a:r>
          </a:p>
        </p:txBody>
      </p:sp>
      <p:sp>
        <p:nvSpPr>
          <p:cNvPr id="3" name="Segnaposto contenuto 2"/>
          <p:cNvSpPr>
            <a:spLocks noGrp="1"/>
          </p:cNvSpPr>
          <p:nvPr>
            <p:ph idx="1"/>
          </p:nvPr>
        </p:nvSpPr>
        <p:spPr/>
        <p:txBody>
          <a:bodyPr anchor="t"/>
          <a:lstStyle/>
          <a:p>
            <a:r>
              <a:rPr lang="en-US" dirty="0"/>
              <a:t>Graph databases usually model relationships-rich scenarios</a:t>
            </a:r>
          </a:p>
          <a:p>
            <a:r>
              <a:rPr lang="en-US" dirty="0"/>
              <a:t>The query language simplifies the navigation of these relationships</a:t>
            </a:r>
          </a:p>
          <a:p>
            <a:pPr lvl="1"/>
            <a:r>
              <a:rPr lang="en-US" dirty="0"/>
              <a:t>Support for transactions</a:t>
            </a:r>
          </a:p>
          <a:p>
            <a:pPr lvl="1"/>
            <a:r>
              <a:rPr lang="en-US" dirty="0"/>
              <a:t>Support for indexes, selections and projections</a:t>
            </a:r>
          </a:p>
          <a:p>
            <a:pPr lvl="1"/>
            <a:r>
              <a:rPr lang="en-US" b="1" dirty="0"/>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dirty="0">
                          <a:latin typeface="Helvetica" panose="020B0604020202020204" pitchFamily="34" charset="0"/>
                          <a:cs typeface="Helvetica" panose="020B0604020202020204" pitchFamily="34" charset="0"/>
                        </a:rPr>
                        <a:t>(user)-[:PURCHASED]-&gt;(product)&lt;-[:PURCHASED]-()-[:PURCHASED]-&gt;(</a:t>
                      </a:r>
                      <a:r>
                        <a:rPr lang="en-US" sz="1400" noProof="0" dirty="0" err="1">
                          <a:latin typeface="Helvetica" panose="020B0604020202020204" pitchFamily="34" charset="0"/>
                          <a:cs typeface="Helvetica" panose="020B0604020202020204" pitchFamily="34" charset="0"/>
                        </a:rPr>
                        <a:t>otherProduct</a:t>
                      </a:r>
                      <a:r>
                        <a:rPr lang="en-US" sz="1400" noProof="0" dirty="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graph model</a:t>
            </a:r>
          </a:p>
        </p:txBody>
      </p:sp>
      <p:sp>
        <p:nvSpPr>
          <p:cNvPr id="3" name="Segnaposto contenuto 2"/>
          <p:cNvSpPr>
            <a:spLocks noGrp="1"/>
          </p:cNvSpPr>
          <p:nvPr>
            <p:ph idx="1"/>
          </p:nvPr>
        </p:nvSpPr>
        <p:spPr/>
        <p:txBody>
          <a:bodyPr anchor="t">
            <a:normAutofit/>
          </a:bodyPr>
          <a:lstStyle/>
          <a:p>
            <a:r>
              <a:rPr lang="en-US" sz="1800" dirty="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vs Aggregate modeling</a:t>
            </a:r>
          </a:p>
        </p:txBody>
      </p:sp>
      <p:sp>
        <p:nvSpPr>
          <p:cNvPr id="3" name="Segnaposto contenuto 2"/>
          <p:cNvSpPr>
            <a:spLocks noGrp="1"/>
          </p:cNvSpPr>
          <p:nvPr>
            <p:ph idx="1"/>
          </p:nvPr>
        </p:nvSpPr>
        <p:spPr/>
        <p:txBody>
          <a:bodyPr>
            <a:normAutofit fontScale="92500" lnSpcReduction="10000"/>
          </a:bodyPr>
          <a:lstStyle/>
          <a:p>
            <a:r>
              <a:rPr lang="en-US" dirty="0"/>
              <a:t>The graph data model is intrinsically different from the others</a:t>
            </a:r>
          </a:p>
          <a:p>
            <a:pPr lvl="1"/>
            <a:r>
              <a:rPr lang="en-US" dirty="0"/>
              <a:t>Focused on the relationships rather than on the entities per-se</a:t>
            </a:r>
          </a:p>
          <a:p>
            <a:pPr lvl="1"/>
            <a:r>
              <a:rPr lang="en-US" b="1" dirty="0"/>
              <a:t>Limited scalability</a:t>
            </a:r>
            <a:r>
              <a:rPr lang="en-US" dirty="0"/>
              <a:t>: it is often impossible to shard a graph on several machines without "cutting" several arcs (i.e. having several cross-machine links)</a:t>
            </a:r>
          </a:p>
          <a:p>
            <a:pPr lvl="2"/>
            <a:r>
              <a:rPr lang="en-US" dirty="0"/>
              <a:t>Batch cross-machine queries: don’t follow relationships one by one, but "group them" to make less requests</a:t>
            </a:r>
          </a:p>
          <a:p>
            <a:pPr lvl="2"/>
            <a:r>
              <a:rPr lang="en-US" dirty="0"/>
              <a:t>Limit the depth of cross-machine node searches</a:t>
            </a:r>
          </a:p>
          <a:p>
            <a:pPr lvl="1"/>
            <a:r>
              <a:rPr lang="en-US" dirty="0">
                <a:solidFill>
                  <a:schemeClr val="accent2"/>
                </a:solidFill>
              </a:rPr>
              <a:t>Data-driven modeling</a:t>
            </a:r>
          </a:p>
          <a:p>
            <a:r>
              <a:rPr lang="en-US" dirty="0"/>
              <a:t>Key-value, document and wide-column are called </a:t>
            </a:r>
            <a:r>
              <a:rPr lang="en-US" dirty="0">
                <a:solidFill>
                  <a:srgbClr val="FF0000"/>
                </a:solidFill>
              </a:rPr>
              <a:t>aggregate-oriented</a:t>
            </a:r>
          </a:p>
          <a:p>
            <a:pPr lvl="1"/>
            <a:r>
              <a:rPr lang="en-US" dirty="0"/>
              <a:t>Aggregate = key-value pair, document, row (respectively)</a:t>
            </a:r>
          </a:p>
          <a:p>
            <a:pPr lvl="1"/>
            <a:r>
              <a:rPr lang="en-US" dirty="0"/>
              <a:t>The aggregate is the atomic block (no guarantees for multi-aggregate operations)</a:t>
            </a:r>
          </a:p>
          <a:p>
            <a:r>
              <a:rPr lang="en-US" dirty="0"/>
              <a:t>Based on the concept of encapsulation</a:t>
            </a:r>
          </a:p>
          <a:p>
            <a:pPr lvl="1"/>
            <a:r>
              <a:rPr lang="en-US" dirty="0"/>
              <a:t>Avoid joins as much as possible </a:t>
            </a:r>
            <a:r>
              <a:rPr lang="en-US" dirty="0">
                <a:sym typeface="Wingdings" panose="05000000000000000000" pitchFamily="2" charset="2"/>
              </a:rPr>
              <a:t> achieve </a:t>
            </a:r>
            <a:r>
              <a:rPr lang="en-US" b="1" dirty="0">
                <a:sym typeface="Wingdings" panose="05000000000000000000" pitchFamily="2" charset="2"/>
              </a:rPr>
              <a:t>high scalability</a:t>
            </a:r>
            <a:endParaRPr lang="en-US" b="1" dirty="0"/>
          </a:p>
          <a:p>
            <a:pPr lvl="2"/>
            <a:r>
              <a:rPr lang="en-US" dirty="0"/>
              <a:t>Con: data denormalization </a:t>
            </a:r>
            <a:r>
              <a:rPr lang="en-US" dirty="0">
                <a:sym typeface="Wingdings" panose="05000000000000000000" pitchFamily="2" charset="2"/>
              </a:rPr>
              <a:t> </a:t>
            </a:r>
            <a:r>
              <a:rPr lang="en-US" b="1" dirty="0">
                <a:sym typeface="Wingdings" panose="05000000000000000000" pitchFamily="2" charset="2"/>
              </a:rPr>
              <a:t>potential inconsistencies in the data</a:t>
            </a:r>
            <a:endParaRPr lang="en-US" b="1" dirty="0"/>
          </a:p>
          <a:p>
            <a:pPr lvl="1"/>
            <a:r>
              <a:rPr lang="en-US" dirty="0">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data model</a:t>
            </a:r>
          </a:p>
        </p:txBody>
      </p:sp>
      <p:sp>
        <p:nvSpPr>
          <p:cNvPr id="3" name="Segnaposto contenuto 2"/>
          <p:cNvSpPr>
            <a:spLocks noGrp="1"/>
          </p:cNvSpPr>
          <p:nvPr>
            <p:ph idx="1"/>
          </p:nvPr>
        </p:nvSpPr>
        <p:spPr/>
        <p:txBody>
          <a:bodyPr anchor="t">
            <a:normAutofit/>
          </a:bodyPr>
          <a:lstStyle/>
          <a:p>
            <a:r>
              <a:rPr lang="en-US" dirty="0"/>
              <a:t>Each DB contains one or more </a:t>
            </a:r>
            <a:r>
              <a:rPr lang="en-US" dirty="0">
                <a:solidFill>
                  <a:srgbClr val="0070C0"/>
                </a:solidFill>
              </a:rPr>
              <a:t>collections</a:t>
            </a:r>
            <a:r>
              <a:rPr lang="en-US" dirty="0"/>
              <a:t> (corresponding to tables) </a:t>
            </a:r>
          </a:p>
          <a:p>
            <a:r>
              <a:rPr lang="en-US" dirty="0"/>
              <a:t>Each collection contains a list of </a:t>
            </a:r>
            <a:r>
              <a:rPr lang="en-US" dirty="0">
                <a:solidFill>
                  <a:srgbClr val="FF0000"/>
                </a:solidFill>
              </a:rPr>
              <a:t>documents</a:t>
            </a:r>
            <a:r>
              <a:rPr lang="en-US" dirty="0"/>
              <a:t> (usually JSON)</a:t>
            </a:r>
          </a:p>
          <a:p>
            <a:pPr lvl="1"/>
            <a:r>
              <a:rPr lang="en-US" dirty="0"/>
              <a:t>Documents are hierarchically structured</a:t>
            </a:r>
          </a:p>
          <a:p>
            <a:r>
              <a:rPr lang="en-US" dirty="0"/>
              <a:t>Each document contains a set of </a:t>
            </a:r>
            <a:r>
              <a:rPr lang="en-US" dirty="0">
                <a:solidFill>
                  <a:srgbClr val="FF0000"/>
                </a:solidFill>
              </a:rPr>
              <a:t>fields</a:t>
            </a:r>
          </a:p>
          <a:p>
            <a:pPr lvl="1"/>
            <a:r>
              <a:rPr lang="en-US" dirty="0"/>
              <a:t>The </a:t>
            </a:r>
            <a:r>
              <a:rPr lang="en-US" dirty="0">
                <a:solidFill>
                  <a:srgbClr val="0070C0"/>
                </a:solidFill>
              </a:rPr>
              <a:t>ID</a:t>
            </a:r>
            <a:r>
              <a:rPr lang="en-US" dirty="0"/>
              <a:t> is mandatory</a:t>
            </a:r>
          </a:p>
          <a:p>
            <a:r>
              <a:rPr lang="en-US" dirty="0"/>
              <a:t>Each field corresponds to a </a:t>
            </a:r>
            <a:r>
              <a:rPr lang="en-US" dirty="0">
                <a:solidFill>
                  <a:srgbClr val="FF0000"/>
                </a:solidFill>
              </a:rPr>
              <a:t>key-value pair</a:t>
            </a:r>
          </a:p>
          <a:p>
            <a:pPr lvl="1"/>
            <a:r>
              <a:rPr lang="en-US" dirty="0"/>
              <a:t>Key: unique string in the document</a:t>
            </a:r>
          </a:p>
          <a:p>
            <a:pPr lvl="1"/>
            <a:r>
              <a:rPr lang="en-US" dirty="0"/>
              <a:t>Value: either simple (string, number, </a:t>
            </a:r>
            <a:r>
              <a:rPr lang="en-US" dirty="0" err="1"/>
              <a:t>boolean</a:t>
            </a:r>
            <a:r>
              <a:rPr lang="en-US" dirty="0"/>
              <a:t>) </a:t>
            </a:r>
            <a:br>
              <a:rPr lang="en-US" dirty="0"/>
            </a:br>
            <a:r>
              <a:rPr lang="en-US" dirty="0"/>
              <a:t>or complex (object, array, BLOB)</a:t>
            </a:r>
          </a:p>
          <a:p>
            <a:pPr lvl="2"/>
            <a:r>
              <a:rPr lang="en-US" dirty="0"/>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querying</a:t>
            </a:r>
          </a:p>
        </p:txBody>
      </p:sp>
      <p:sp>
        <p:nvSpPr>
          <p:cNvPr id="3" name="Segnaposto contenuto 2"/>
          <p:cNvSpPr>
            <a:spLocks noGrp="1"/>
          </p:cNvSpPr>
          <p:nvPr>
            <p:ph idx="1"/>
          </p:nvPr>
        </p:nvSpPr>
        <p:spPr/>
        <p:txBody>
          <a:bodyPr>
            <a:normAutofit/>
          </a:bodyPr>
          <a:lstStyle/>
          <a:p>
            <a:r>
              <a:rPr lang="en-US" dirty="0"/>
              <a:t>The query language is quite expressive</a:t>
            </a:r>
          </a:p>
          <a:p>
            <a:pPr lvl="1"/>
            <a:r>
              <a:rPr lang="en-US" dirty="0"/>
              <a:t>Can create indexes on fields</a:t>
            </a:r>
          </a:p>
          <a:p>
            <a:pPr lvl="1"/>
            <a:r>
              <a:rPr lang="en-US" dirty="0"/>
              <a:t>Can filter on the fields</a:t>
            </a:r>
          </a:p>
          <a:p>
            <a:pPr lvl="1"/>
            <a:r>
              <a:rPr lang="en-US" dirty="0"/>
              <a:t>Can return more documents with one query</a:t>
            </a:r>
          </a:p>
          <a:p>
            <a:pPr lvl="1"/>
            <a:r>
              <a:rPr lang="en-US" dirty="0"/>
              <a:t>Can select which fields to project</a:t>
            </a:r>
          </a:p>
          <a:p>
            <a:pPr lvl="1"/>
            <a:r>
              <a:rPr lang="en-US" dirty="0"/>
              <a:t>Can update specific fields</a:t>
            </a:r>
          </a:p>
          <a:p>
            <a:r>
              <a:rPr lang="en-US" dirty="0"/>
              <a:t>Different implementations, different functionalities</a:t>
            </a:r>
          </a:p>
          <a:p>
            <a:pPr lvl="1"/>
            <a:r>
              <a:rPr lang="en-US" dirty="0"/>
              <a:t>Some enable (possibly materialized) views</a:t>
            </a:r>
          </a:p>
          <a:p>
            <a:pPr lvl="1"/>
            <a:r>
              <a:rPr lang="en-US" dirty="0"/>
              <a:t>Some enable MapReduce queries</a:t>
            </a:r>
          </a:p>
          <a:p>
            <a:pPr lvl="1"/>
            <a:r>
              <a:rPr lang="en-US" dirty="0"/>
              <a:t>Some provide connectors to Big Data tools (e.g., Spark, Hive)</a:t>
            </a:r>
          </a:p>
          <a:p>
            <a:pPr lvl="1"/>
            <a:r>
              <a:rPr lang="en-US" dirty="0"/>
              <a:t>Some provide </a:t>
            </a:r>
            <a:r>
              <a:rPr lang="en-US" i="1" dirty="0"/>
              <a:t>full-text search </a:t>
            </a:r>
            <a:r>
              <a:rPr lang="en-US" dirty="0"/>
              <a:t>capabilities</a:t>
            </a:r>
            <a:endParaRPr lang="en-US" i="1" dirty="0"/>
          </a:p>
          <a:p>
            <a:pPr lvl="1"/>
            <a:endParaRPr lang="en-US" dirty="0"/>
          </a:p>
        </p:txBody>
      </p:sp>
    </p:spTree>
    <p:extLst>
      <p:ext uri="{BB962C8B-B14F-4D97-AF65-F5344CB8AC3E}">
        <p14:creationId xmlns:p14="http://schemas.microsoft.com/office/powerpoint/2010/main" val="8395989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(2)</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collections</a:t>
            </a:r>
            <a:r>
              <a:rPr lang="en-US" dirty="0"/>
              <a:t> (corresponding to tables)</a:t>
            </a:r>
          </a:p>
          <a:p>
            <a:r>
              <a:rPr lang="en-US" dirty="0"/>
              <a:t>Each collection contains a list of </a:t>
            </a:r>
            <a:r>
              <a:rPr lang="en-US" dirty="0">
                <a:solidFill>
                  <a:srgbClr val="FF0000"/>
                </a:solidFill>
              </a:rPr>
              <a:t>key-value pairs</a:t>
            </a:r>
          </a:p>
          <a:p>
            <a:pPr lvl="1"/>
            <a:r>
              <a:rPr lang="en-US" dirty="0"/>
              <a:t>Key: a unique string</a:t>
            </a:r>
          </a:p>
          <a:p>
            <a:pPr lvl="2"/>
            <a:r>
              <a:rPr lang="en-US" dirty="0"/>
              <a:t>E.g.: ids, hashes, paths, queries, REST calls</a:t>
            </a:r>
          </a:p>
          <a:p>
            <a:pPr lvl="1"/>
            <a:r>
              <a:rPr lang="en-US" dirty="0"/>
              <a:t>Value: a BLOB (binary large object)</a:t>
            </a:r>
          </a:p>
          <a:p>
            <a:pPr lvl="2"/>
            <a:r>
              <a:rPr lang="en-US" dirty="0"/>
              <a:t>E.g.: text, documents, web pages, multimedia files</a:t>
            </a:r>
          </a:p>
          <a:p>
            <a:endParaRPr lang="en-US" dirty="0"/>
          </a:p>
          <a:p>
            <a:r>
              <a:rPr lang="en-US" dirty="0"/>
              <a:t>Looks like a simple dictionary</a:t>
            </a:r>
          </a:p>
          <a:p>
            <a:pPr lvl="1"/>
            <a:r>
              <a:rPr lang="en-US" dirty="0">
                <a:solidFill>
                  <a:schemeClr val="accent2"/>
                </a:solidFill>
              </a:rPr>
              <a:t>The collection is indexed by key</a:t>
            </a:r>
          </a:p>
          <a:p>
            <a:pPr lvl="1"/>
            <a:r>
              <a:rPr lang="en-US" dirty="0">
                <a:solidFill>
                  <a:schemeClr val="accent2"/>
                </a:solidFill>
              </a:rPr>
              <a:t>The value may contain several information</a:t>
            </a:r>
            <a:endParaRPr lang="en-US" dirty="0"/>
          </a:p>
          <a:p>
            <a:pPr lvl="2"/>
            <a:r>
              <a:rPr lang="en-US" dirty="0"/>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querying</a:t>
            </a:r>
          </a:p>
        </p:txBody>
      </p:sp>
      <p:sp>
        <p:nvSpPr>
          <p:cNvPr id="3" name="Segnaposto contenuto 2"/>
          <p:cNvSpPr>
            <a:spLocks noGrp="1"/>
          </p:cNvSpPr>
          <p:nvPr>
            <p:ph idx="1"/>
          </p:nvPr>
        </p:nvSpPr>
        <p:spPr/>
        <p:txBody>
          <a:bodyPr>
            <a:normAutofit/>
          </a:bodyPr>
          <a:lstStyle/>
          <a:p>
            <a:r>
              <a:rPr lang="en-US" dirty="0"/>
              <a:t>Three simple kinds of query:</a:t>
            </a:r>
          </a:p>
          <a:p>
            <a:pPr lvl="1"/>
            <a:r>
              <a:rPr lang="en-US" dirty="0">
                <a:solidFill>
                  <a:schemeClr val="accent2"/>
                </a:solidFill>
              </a:rPr>
              <a:t>put($key as </a:t>
            </a:r>
            <a:r>
              <a:rPr lang="en-US" dirty="0" err="1">
                <a:solidFill>
                  <a:schemeClr val="accent2"/>
                </a:solidFill>
              </a:rPr>
              <a:t>xs:string</a:t>
            </a:r>
            <a:r>
              <a:rPr lang="en-US" dirty="0">
                <a:solidFill>
                  <a:schemeClr val="accent2"/>
                </a:solidFill>
              </a:rPr>
              <a:t>, $value as item())</a:t>
            </a:r>
          </a:p>
          <a:p>
            <a:pPr lvl="2"/>
            <a:r>
              <a:rPr lang="en-US" dirty="0"/>
              <a:t>Adds a key-value pair to the collection</a:t>
            </a:r>
          </a:p>
          <a:p>
            <a:pPr lvl="2"/>
            <a:r>
              <a:rPr lang="en-US" dirty="0"/>
              <a:t>If the key already exists, the value is replaced</a:t>
            </a:r>
          </a:p>
          <a:p>
            <a:pPr lvl="1"/>
            <a:r>
              <a:rPr lang="en-US" dirty="0">
                <a:solidFill>
                  <a:schemeClr val="accent2"/>
                </a:solidFill>
              </a:rPr>
              <a:t>get($key as </a:t>
            </a:r>
            <a:r>
              <a:rPr lang="en-US" dirty="0" err="1">
                <a:solidFill>
                  <a:schemeClr val="accent2"/>
                </a:solidFill>
              </a:rPr>
              <a:t>xs:string</a:t>
            </a:r>
            <a:r>
              <a:rPr lang="en-US" dirty="0">
                <a:solidFill>
                  <a:schemeClr val="accent2"/>
                </a:solidFill>
              </a:rPr>
              <a:t>) as item()</a:t>
            </a:r>
          </a:p>
          <a:p>
            <a:pPr lvl="2"/>
            <a:r>
              <a:rPr lang="en-US" dirty="0"/>
              <a:t>Returns the value corresponding to the key (if it exists)</a:t>
            </a:r>
          </a:p>
          <a:p>
            <a:pPr lvl="1"/>
            <a:r>
              <a:rPr lang="en-US" dirty="0">
                <a:solidFill>
                  <a:schemeClr val="accent2"/>
                </a:solidFill>
              </a:rPr>
              <a:t>delete($key as </a:t>
            </a:r>
            <a:r>
              <a:rPr lang="en-US" dirty="0" err="1">
                <a:solidFill>
                  <a:schemeClr val="accent2"/>
                </a:solidFill>
              </a:rPr>
              <a:t>xs:string</a:t>
            </a:r>
            <a:r>
              <a:rPr lang="en-US" dirty="0">
                <a:solidFill>
                  <a:schemeClr val="accent2"/>
                </a:solidFill>
              </a:rPr>
              <a:t>)</a:t>
            </a:r>
          </a:p>
          <a:p>
            <a:pPr lvl="2"/>
            <a:r>
              <a:rPr lang="en-US" dirty="0"/>
              <a:t>Deletes the key-value pair</a:t>
            </a:r>
          </a:p>
          <a:p>
            <a:endParaRPr lang="en-US" dirty="0"/>
          </a:p>
          <a:p>
            <a:r>
              <a:rPr lang="en-US" dirty="0"/>
              <a:t>The value is a </a:t>
            </a:r>
            <a:r>
              <a:rPr lang="en-US" i="1" dirty="0">
                <a:solidFill>
                  <a:srgbClr val="FF0000"/>
                </a:solidFill>
              </a:rPr>
              <a:t>black box</a:t>
            </a:r>
            <a:r>
              <a:rPr lang="en-US" dirty="0"/>
              <a:t>: it cannot be queried!</a:t>
            </a:r>
          </a:p>
          <a:p>
            <a:pPr lvl="1"/>
            <a:r>
              <a:rPr lang="en-US" dirty="0"/>
              <a:t>No "where" clauses</a:t>
            </a:r>
          </a:p>
          <a:p>
            <a:pPr lvl="1"/>
            <a:r>
              <a:rPr lang="en-US" dirty="0"/>
              <a:t>No indexes on the values</a:t>
            </a:r>
          </a:p>
          <a:p>
            <a:pPr lvl="1"/>
            <a:r>
              <a:rPr lang="en-US" dirty="0"/>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key-value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column families </a:t>
            </a:r>
            <a:r>
              <a:rPr lang="en-US" dirty="0"/>
              <a:t>(corresponding to tables)</a:t>
            </a:r>
          </a:p>
          <a:p>
            <a:r>
              <a:rPr lang="en-US" dirty="0"/>
              <a:t>Each column family contains a list of </a:t>
            </a:r>
            <a:r>
              <a:rPr lang="en-US" dirty="0">
                <a:solidFill>
                  <a:srgbClr val="FF0000"/>
                </a:solidFill>
              </a:rPr>
              <a:t>row</a:t>
            </a:r>
            <a:r>
              <a:rPr lang="en-US" dirty="0"/>
              <a:t> in the form of a key-value pair</a:t>
            </a:r>
          </a:p>
          <a:p>
            <a:pPr lvl="1"/>
            <a:r>
              <a:rPr lang="en-US" dirty="0"/>
              <a:t>Key: unique string in the column family</a:t>
            </a:r>
          </a:p>
          <a:p>
            <a:pPr lvl="1"/>
            <a:r>
              <a:rPr lang="en-US" dirty="0"/>
              <a:t>Value: a set of </a:t>
            </a:r>
            <a:r>
              <a:rPr lang="en-US" dirty="0">
                <a:solidFill>
                  <a:srgbClr val="FF0000"/>
                </a:solidFill>
              </a:rPr>
              <a:t>columns</a:t>
            </a:r>
          </a:p>
          <a:p>
            <a:r>
              <a:rPr lang="en-US" dirty="0"/>
              <a:t>Each column is a key-value pair itself</a:t>
            </a:r>
          </a:p>
          <a:p>
            <a:pPr lvl="1"/>
            <a:r>
              <a:rPr lang="en-US" dirty="0"/>
              <a:t>Key: unique string in the row</a:t>
            </a:r>
          </a:p>
          <a:p>
            <a:pPr lvl="1"/>
            <a:r>
              <a:rPr lang="en-US" dirty="0"/>
              <a:t>Value: simple or complex (</a:t>
            </a:r>
            <a:r>
              <a:rPr lang="en-US" i="1" dirty="0" err="1"/>
              <a:t>supercolumn</a:t>
            </a:r>
            <a:r>
              <a:rPr lang="en-US" dirty="0"/>
              <a:t>)</a:t>
            </a:r>
          </a:p>
          <a:p>
            <a:r>
              <a:rPr lang="en-US" dirty="0"/>
              <a:t>Essentially a 2-dimensional key-value store</a:t>
            </a:r>
          </a:p>
          <a:p>
            <a:r>
              <a:rPr lang="en-US" dirty="0">
                <a:solidFill>
                  <a:schemeClr val="accent2"/>
                </a:solidFill>
              </a:rPr>
              <a:t>Rows specify only the columns </a:t>
            </a:r>
            <a:br>
              <a:rPr lang="en-US" dirty="0">
                <a:solidFill>
                  <a:schemeClr val="accent2"/>
                </a:solidFill>
              </a:rPr>
            </a:br>
            <a:r>
              <a:rPr lang="en-US" dirty="0">
                <a:solidFill>
                  <a:schemeClr val="accent2"/>
                </a:solidFill>
              </a:rPr>
              <a:t>for which a value exists</a:t>
            </a:r>
          </a:p>
          <a:p>
            <a:pPr lvl="1"/>
            <a:r>
              <a:rPr lang="en-US" dirty="0"/>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querying</a:t>
            </a:r>
          </a:p>
        </p:txBody>
      </p:sp>
      <p:sp>
        <p:nvSpPr>
          <p:cNvPr id="3" name="Segnaposto contenuto 2"/>
          <p:cNvSpPr>
            <a:spLocks noGrp="1"/>
          </p:cNvSpPr>
          <p:nvPr>
            <p:ph idx="1"/>
          </p:nvPr>
        </p:nvSpPr>
        <p:spPr/>
        <p:txBody>
          <a:bodyPr/>
          <a:lstStyle/>
          <a:p>
            <a:r>
              <a:rPr lang="en-US" dirty="0"/>
              <a:t>The query language expressiveness is in between key-value and document data models</a:t>
            </a:r>
          </a:p>
          <a:p>
            <a:pPr lvl="1"/>
            <a:r>
              <a:rPr lang="en-US" dirty="0"/>
              <a:t>Column indexes are discouraged</a:t>
            </a:r>
          </a:p>
          <a:p>
            <a:pPr lvl="1"/>
            <a:r>
              <a:rPr lang="en-US" dirty="0"/>
              <a:t>Can filter on column values (not always)</a:t>
            </a:r>
          </a:p>
          <a:p>
            <a:pPr lvl="1"/>
            <a:r>
              <a:rPr lang="en-US" dirty="0"/>
              <a:t>Can return more rows with one query</a:t>
            </a:r>
          </a:p>
          <a:p>
            <a:pPr lvl="1"/>
            <a:r>
              <a:rPr lang="en-US" dirty="0"/>
              <a:t>Can select which columns to project</a:t>
            </a:r>
          </a:p>
          <a:p>
            <a:pPr lvl="1"/>
            <a:r>
              <a:rPr lang="en-US" dirty="0"/>
              <a:t>Can update specific columns (not always)</a:t>
            </a:r>
          </a:p>
          <a:p>
            <a:endParaRPr lang="en-US" dirty="0"/>
          </a:p>
          <a:p>
            <a:r>
              <a:rPr lang="en-US" dirty="0"/>
              <a:t>Given the similarity with the relational model, a </a:t>
            </a:r>
            <a:r>
              <a:rPr lang="en-US" dirty="0">
                <a:solidFill>
                  <a:srgbClr val="FF0000"/>
                </a:solidFill>
              </a:rPr>
              <a:t>SQL-like </a:t>
            </a:r>
            <a:r>
              <a:rPr lang="en-US" dirty="0"/>
              <a:t>language is often used</a:t>
            </a:r>
          </a:p>
          <a:p>
            <a:endParaRPr lang="en-US" dirty="0"/>
          </a:p>
        </p:txBody>
      </p:sp>
    </p:spTree>
    <p:extLst>
      <p:ext uri="{BB962C8B-B14F-4D97-AF65-F5344CB8AC3E}">
        <p14:creationId xmlns:p14="http://schemas.microsoft.com/office/powerpoint/2010/main" val="15618452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 columnar</a:t>
            </a:r>
          </a:p>
        </p:txBody>
      </p:sp>
      <p:sp>
        <p:nvSpPr>
          <p:cNvPr id="3" name="Segnaposto contenuto 2"/>
          <p:cNvSpPr>
            <a:spLocks noGrp="1"/>
          </p:cNvSpPr>
          <p:nvPr>
            <p:ph idx="1"/>
          </p:nvPr>
        </p:nvSpPr>
        <p:spPr/>
        <p:txBody>
          <a:bodyPr>
            <a:normAutofit/>
          </a:bodyPr>
          <a:lstStyle/>
          <a:p>
            <a:r>
              <a:rPr lang="en-US" dirty="0"/>
              <a:t>Do not mistake the wide column data model with the columnar storage used for OLAP applications </a:t>
            </a:r>
          </a:p>
          <a:p>
            <a:endParaRPr lang="en-US" dirty="0"/>
          </a:p>
          <a:p>
            <a:endParaRPr lang="en-US" dirty="0"/>
          </a:p>
          <a:p>
            <a:endParaRPr lang="en-US" dirty="0"/>
          </a:p>
          <a:p>
            <a:r>
              <a:rPr lang="en-US" dirty="0"/>
              <a:t>Row-oriented</a:t>
            </a:r>
          </a:p>
          <a:p>
            <a:pPr lvl="1"/>
            <a:r>
              <a:rPr lang="en-US" dirty="0"/>
              <a:t>Pro: inserting a record is easy</a:t>
            </a:r>
          </a:p>
          <a:p>
            <a:pPr lvl="1"/>
            <a:r>
              <a:rPr lang="en-US" dirty="0"/>
              <a:t>Con: several unnecessary data may be accessed when reading a record</a:t>
            </a:r>
          </a:p>
          <a:p>
            <a:r>
              <a:rPr lang="en-US" dirty="0"/>
              <a:t>Column-oriented</a:t>
            </a:r>
          </a:p>
          <a:p>
            <a:pPr lvl="1"/>
            <a:r>
              <a:rPr lang="en-US" dirty="0"/>
              <a:t>Pro: only the required values are accessed</a:t>
            </a:r>
          </a:p>
          <a:p>
            <a:pPr lvl="1"/>
            <a:r>
              <a:rPr lang="en-US" dirty="0"/>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wide-column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Aggregate modeling strategy</a:t>
            </a:r>
          </a:p>
        </p:txBody>
      </p:sp>
      <p:sp>
        <p:nvSpPr>
          <p:cNvPr id="3" name="Segnaposto contenuto 2"/>
          <p:cNvSpPr>
            <a:spLocks noGrp="1"/>
          </p:cNvSpPr>
          <p:nvPr>
            <p:ph idx="1"/>
          </p:nvPr>
        </p:nvSpPr>
        <p:spPr/>
        <p:txBody>
          <a:bodyPr>
            <a:normAutofit fontScale="92500" lnSpcReduction="10000"/>
          </a:bodyPr>
          <a:lstStyle/>
          <a:p>
            <a:r>
              <a:rPr lang="en-US" dirty="0"/>
              <a:t>The </a:t>
            </a:r>
            <a:r>
              <a:rPr lang="en-US" i="1" dirty="0"/>
              <a:t>aggregate </a:t>
            </a:r>
            <a:r>
              <a:rPr lang="en-US" dirty="0"/>
              <a:t>term comes from Domain-Driven Design</a:t>
            </a:r>
          </a:p>
          <a:p>
            <a:pPr lvl="1"/>
            <a:r>
              <a:rPr lang="en-US" dirty="0"/>
              <a:t>An aggregate is a group of tightly coupled objects to be handled as a block</a:t>
            </a:r>
          </a:p>
          <a:p>
            <a:pPr lvl="1"/>
            <a:r>
              <a:rPr lang="en-US" dirty="0"/>
              <a:t>Aggregates are the basic unit for data manipulation and consistency management</a:t>
            </a:r>
          </a:p>
          <a:p>
            <a:r>
              <a:rPr lang="en-US" dirty="0"/>
              <a:t>Advantages</a:t>
            </a:r>
          </a:p>
          <a:p>
            <a:pPr lvl="1"/>
            <a:r>
              <a:rPr lang="en-US" dirty="0">
                <a:solidFill>
                  <a:schemeClr val="accent2"/>
                </a:solidFill>
              </a:rPr>
              <a:t>Can be distributed trivially</a:t>
            </a:r>
          </a:p>
          <a:p>
            <a:pPr lvl="2"/>
            <a:r>
              <a:rPr lang="en-US" dirty="0"/>
              <a:t>Data the should be used together (e.g., orders and details) are stored together</a:t>
            </a:r>
          </a:p>
          <a:p>
            <a:pPr lvl="1"/>
            <a:r>
              <a:rPr lang="en-US" dirty="0">
                <a:solidFill>
                  <a:schemeClr val="accent2"/>
                </a:solidFill>
              </a:rPr>
              <a:t>Facilitate the developer's job</a:t>
            </a:r>
            <a:r>
              <a:rPr lang="en-US" dirty="0"/>
              <a:t> </a:t>
            </a:r>
          </a:p>
          <a:p>
            <a:pPr lvl="2"/>
            <a:r>
              <a:rPr lang="en-US" dirty="0"/>
              <a:t>By surpassing the impedance mismatch problem</a:t>
            </a:r>
          </a:p>
          <a:p>
            <a:r>
              <a:rPr lang="en-US" dirty="0"/>
              <a:t>Disadvantages </a:t>
            </a:r>
          </a:p>
          <a:p>
            <a:pPr lvl="1"/>
            <a:r>
              <a:rPr lang="en-US" b="1" dirty="0"/>
              <a:t>No design strategy exists for aggregates</a:t>
            </a:r>
          </a:p>
          <a:p>
            <a:pPr lvl="2"/>
            <a:r>
              <a:rPr lang="en-US" dirty="0">
                <a:solidFill>
                  <a:srgbClr val="FF0000"/>
                </a:solidFill>
              </a:rPr>
              <a:t>It only depends on how they are meant to be used</a:t>
            </a:r>
          </a:p>
          <a:p>
            <a:pPr lvl="1"/>
            <a:r>
              <a:rPr lang="en-US" dirty="0"/>
              <a:t>Can optimize only a limited set of queries</a:t>
            </a:r>
          </a:p>
          <a:p>
            <a:pPr lvl="1"/>
            <a:r>
              <a:rPr lang="en-US" dirty="0"/>
              <a:t>Data denormalization </a:t>
            </a:r>
            <a:r>
              <a:rPr lang="en-US" dirty="0">
                <a:sym typeface="Wingdings" panose="05000000000000000000" pitchFamily="2" charset="2"/>
              </a:rPr>
              <a:t> possible inconsistencies</a:t>
            </a:r>
            <a:endParaRPr lang="en-US" dirty="0"/>
          </a:p>
          <a:p>
            <a:r>
              <a:rPr lang="en-US" dirty="0"/>
              <a:t>RDBMSs are agnostic from this point of view</a:t>
            </a:r>
          </a:p>
          <a:p>
            <a:endParaRPr lang="en-US" dirty="0">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err="1"/>
              <a:t>Sharding</a:t>
            </a:r>
            <a:r>
              <a:rPr lang="en-US" noProof="0" dirty="0"/>
              <a:t> data</a:t>
            </a:r>
          </a:p>
        </p:txBody>
      </p:sp>
      <p:sp>
        <p:nvSpPr>
          <p:cNvPr id="3" name="Segnaposto testo 2"/>
          <p:cNvSpPr>
            <a:spLocks noGrp="1"/>
          </p:cNvSpPr>
          <p:nvPr>
            <p:ph idx="1"/>
          </p:nvPr>
        </p:nvSpPr>
        <p:spPr/>
        <p:txBody>
          <a:bodyPr/>
          <a:lstStyle/>
          <a:p>
            <a:r>
              <a:rPr lang="en-US"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data</a:t>
            </a:r>
          </a:p>
        </p:txBody>
      </p:sp>
      <p:sp>
        <p:nvSpPr>
          <p:cNvPr id="3" name="Segnaposto contenuto 2"/>
          <p:cNvSpPr>
            <a:spLocks noGrp="1"/>
          </p:cNvSpPr>
          <p:nvPr>
            <p:ph sz="quarter" idx="1"/>
          </p:nvPr>
        </p:nvSpPr>
        <p:spPr/>
        <p:txBody>
          <a:bodyPr>
            <a:normAutofit/>
          </a:bodyPr>
          <a:lstStyle/>
          <a:p>
            <a:r>
              <a:rPr lang="en-US" noProof="0" dirty="0"/>
              <a:t>One of the strengths of NoSQL systems is their </a:t>
            </a:r>
            <a:r>
              <a:rPr lang="en-US" noProof="0" dirty="0">
                <a:solidFill>
                  <a:srgbClr val="FF0000"/>
                </a:solidFill>
              </a:rPr>
              <a:t>scale-out capability</a:t>
            </a:r>
            <a:endParaRPr lang="en-US" i="1" noProof="0" dirty="0">
              <a:solidFill>
                <a:srgbClr val="FF0000"/>
              </a:solidFill>
            </a:endParaRPr>
          </a:p>
          <a:p>
            <a:pPr lvl="1"/>
            <a:r>
              <a:rPr lang="en-US" i="1" noProof="0" dirty="0">
                <a:solidFill>
                  <a:srgbClr val="0070C0"/>
                </a:solidFill>
              </a:rPr>
              <a:t>Aggregate data modeling</a:t>
            </a:r>
            <a:r>
              <a:rPr lang="en-US" noProof="0" dirty="0">
                <a:solidFill>
                  <a:srgbClr val="0070C0"/>
                </a:solidFill>
              </a:rPr>
              <a:t>: </a:t>
            </a:r>
            <a:r>
              <a:rPr lang="en-US" noProof="0" dirty="0"/>
              <a:t>well suited for being distributed within a cluster</a:t>
            </a:r>
          </a:p>
          <a:p>
            <a:pPr lvl="1"/>
            <a:r>
              <a:rPr lang="en-US" noProof="0" dirty="0"/>
              <a:t>NoSQL systems can be used in a </a:t>
            </a:r>
            <a:r>
              <a:rPr lang="en-US" noProof="0" dirty="0">
                <a:solidFill>
                  <a:srgbClr val="0070C0"/>
                </a:solidFill>
              </a:rPr>
              <a:t>single server environment </a:t>
            </a:r>
            <a:r>
              <a:rPr lang="en-US" noProof="0" dirty="0"/>
              <a:t>too</a:t>
            </a:r>
          </a:p>
          <a:p>
            <a:pPr lvl="2"/>
            <a:r>
              <a:rPr lang="en-US" dirty="0"/>
              <a:t>Graph databases do not scale as well as the others</a:t>
            </a:r>
            <a:endParaRPr lang="en-US" noProof="0" dirty="0">
              <a:solidFill>
                <a:srgbClr val="0070C0"/>
              </a:solidFill>
            </a:endParaRPr>
          </a:p>
          <a:p>
            <a:r>
              <a:rPr lang="en-US" noProof="0" dirty="0"/>
              <a:t>Two aspects must be considered </a:t>
            </a:r>
            <a:r>
              <a:rPr lang="en-US" noProof="0" dirty="0" err="1"/>
              <a:t>whe</a:t>
            </a:r>
            <a:r>
              <a:rPr lang="en-US" dirty="0"/>
              <a:t>n deploying on a cluster</a:t>
            </a:r>
            <a:endParaRPr lang="en-US" noProof="0" dirty="0"/>
          </a:p>
          <a:p>
            <a:pPr lvl="1"/>
            <a:r>
              <a:rPr lang="en-US" b="1" noProof="0" dirty="0" err="1"/>
              <a:t>Sharding</a:t>
            </a:r>
            <a:r>
              <a:rPr lang="en-US" noProof="0" dirty="0"/>
              <a:t>: </a:t>
            </a:r>
            <a:r>
              <a:rPr lang="en-US" noProof="0" dirty="0">
                <a:solidFill>
                  <a:srgbClr val="0070C0"/>
                </a:solidFill>
              </a:rPr>
              <a:t>distributing the data across different nodes</a:t>
            </a:r>
          </a:p>
          <a:p>
            <a:pPr lvl="1"/>
            <a:r>
              <a:rPr lang="en-US" b="1" noProof="0" dirty="0"/>
              <a:t>Replication</a:t>
            </a:r>
            <a:r>
              <a:rPr lang="en-US" noProof="0" dirty="0"/>
              <a:t>: </a:t>
            </a:r>
            <a:r>
              <a:rPr lang="en-US" dirty="0">
                <a:solidFill>
                  <a:srgbClr val="0070C0"/>
                </a:solidFill>
              </a:rPr>
              <a:t>creating copies of the data on several nodes</a:t>
            </a:r>
            <a:endParaRPr lang="en-US" noProof="0" dirty="0">
              <a:solidFill>
                <a:srgbClr val="0070C0"/>
              </a:solidFill>
            </a:endParaRPr>
          </a:p>
          <a:p>
            <a:pPr lvl="1"/>
            <a:endParaRPr lang="en-US" noProof="0" dirty="0"/>
          </a:p>
          <a:p>
            <a:endParaRPr lang="en-US" noProof="0" dirty="0"/>
          </a:p>
        </p:txBody>
      </p:sp>
    </p:spTree>
    <p:extLst>
      <p:ext uri="{BB962C8B-B14F-4D97-AF65-F5344CB8AC3E}">
        <p14:creationId xmlns:p14="http://schemas.microsoft.com/office/powerpoint/2010/main" val="12532472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dirty="0" err="1"/>
              <a:t>Sharding</a:t>
            </a:r>
            <a:endParaRPr lang="en-US" noProof="0" dirty="0"/>
          </a:p>
        </p:txBody>
      </p:sp>
      <p:sp>
        <p:nvSpPr>
          <p:cNvPr id="7" name="Segnaposto contenuto 2"/>
          <p:cNvSpPr>
            <a:spLocks noGrp="1"/>
          </p:cNvSpPr>
          <p:nvPr>
            <p:ph idx="1"/>
          </p:nvPr>
        </p:nvSpPr>
        <p:spPr/>
        <p:txBody>
          <a:bodyPr>
            <a:normAutofit/>
          </a:bodyPr>
          <a:lstStyle/>
          <a:p>
            <a:r>
              <a:rPr lang="en-US" b="1" dirty="0" err="1"/>
              <a:t>Sharding</a:t>
            </a:r>
            <a:r>
              <a:rPr lang="en-US" dirty="0"/>
              <a:t>: </a:t>
            </a:r>
            <a:r>
              <a:rPr lang="en-US" dirty="0">
                <a:solidFill>
                  <a:srgbClr val="0070C0"/>
                </a:solidFill>
              </a:rPr>
              <a:t>subdividing the data in </a:t>
            </a:r>
            <a:r>
              <a:rPr lang="en-US" i="1" dirty="0">
                <a:solidFill>
                  <a:srgbClr val="0070C0"/>
                </a:solidFill>
              </a:rPr>
              <a:t>shards</a:t>
            </a:r>
            <a:r>
              <a:rPr lang="en-US" dirty="0">
                <a:solidFill>
                  <a:srgbClr val="0070C0"/>
                </a:solidFill>
              </a:rPr>
              <a:t> that are stored in different machines</a:t>
            </a:r>
          </a:p>
          <a:p>
            <a:pPr lvl="1"/>
            <a:r>
              <a:rPr lang="en-US" dirty="0"/>
              <a:t>Intrinsic in a distributed DB</a:t>
            </a:r>
          </a:p>
          <a:p>
            <a:pPr lvl="1"/>
            <a:r>
              <a:rPr lang="en-US" dirty="0"/>
              <a:t>Improves the efficiency of the system</a:t>
            </a:r>
          </a:p>
          <a:p>
            <a:pPr lvl="2"/>
            <a:r>
              <a:rPr lang="en-US" dirty="0"/>
              <a:t>Read/write operations are distributed</a:t>
            </a:r>
          </a:p>
          <a:p>
            <a:endParaRPr lang="en-US" dirty="0"/>
          </a:p>
          <a:p>
            <a:endParaRPr lang="en-US" dirty="0"/>
          </a:p>
          <a:p>
            <a:endParaRPr lang="en-US" dirty="0"/>
          </a:p>
          <a:p>
            <a:endParaRPr lang="en-US" dirty="0"/>
          </a:p>
          <a:p>
            <a:r>
              <a:rPr lang="en-US" dirty="0"/>
              <a:t>A good </a:t>
            </a:r>
            <a:r>
              <a:rPr lang="en-US" i="1" dirty="0" err="1"/>
              <a:t>sharding</a:t>
            </a:r>
            <a:r>
              <a:rPr lang="en-US" i="1" dirty="0"/>
              <a:t> strategy </a:t>
            </a:r>
            <a:r>
              <a:rPr lang="en-US" dirty="0"/>
              <a:t>is </a:t>
            </a:r>
            <a:r>
              <a:rPr lang="en-US" b="1" dirty="0"/>
              <a:t>fundamental </a:t>
            </a:r>
            <a:r>
              <a:rPr lang="en-US" dirty="0"/>
              <a:t>to optimize performances</a:t>
            </a:r>
          </a:p>
          <a:p>
            <a:pPr lvl="1"/>
            <a:r>
              <a:rPr lang="en-US" dirty="0"/>
              <a:t>Usually based on one or more fields composing the </a:t>
            </a:r>
            <a:r>
              <a:rPr lang="en-US" dirty="0" err="1"/>
              <a:t>sharding</a:t>
            </a:r>
            <a:r>
              <a:rPr lang="en-US" dirty="0"/>
              <a:t> key</a:t>
            </a:r>
          </a:p>
        </p:txBody>
      </p:sp>
    </p:spTree>
    <p:extLst>
      <p:ext uri="{BB962C8B-B14F-4D97-AF65-F5344CB8AC3E}">
        <p14:creationId xmlns:p14="http://schemas.microsoft.com/office/powerpoint/2010/main" val="15233420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29363</TotalTime>
  <Words>31511</Words>
  <Application>Microsoft Office PowerPoint</Application>
  <PresentationFormat>Widescreen</PresentationFormat>
  <Paragraphs>4910</Paragraphs>
  <Slides>405</Slides>
  <Notes>48</Notes>
  <HiddenSlides>101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405</vt:i4>
      </vt:variant>
    </vt:vector>
  </HeadingPairs>
  <TitlesOfParts>
    <vt:vector size="420"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fabric</vt:lpstr>
      <vt:lpstr>Data fabric</vt:lpstr>
      <vt:lpstr>Data fabric</vt:lpstr>
      <vt:lpstr>Data mesh</vt:lpstr>
      <vt:lpstr>Data mesh</vt:lpstr>
      <vt:lpstr>Data mesh vs data fabric</vt:lpstr>
      <vt:lpstr>Example of data platform: Hadoop-based</vt:lpstr>
      <vt:lpstr>On-premises manual provisioning </vt:lpstr>
      <vt:lpstr>Example of data platform: MOSES</vt:lpstr>
      <vt:lpstr>Data platform</vt:lpstr>
      <vt:lpstr>Data platform: related job positions</vt:lpstr>
      <vt:lpstr>DataOps</vt:lpstr>
      <vt:lpstr>Data platform</vt:lpstr>
      <vt:lpstr>Summing up</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PowerPoint Presentation</vt:lpstr>
      <vt:lpstr>Organizing the data lake</vt:lpstr>
      <vt:lpstr>Organizing the data lake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1512</cp:revision>
  <dcterms:created xsi:type="dcterms:W3CDTF">2019-03-06T18:10:20Z</dcterms:created>
  <dcterms:modified xsi:type="dcterms:W3CDTF">2023-11-06T09:03:40Z</dcterms:modified>
</cp:coreProperties>
</file>